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charts/chart3.xml" ContentType="application/vnd.openxmlformats-officedocument.drawingml.char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charts/chart10.xml" ContentType="application/vnd.openxmlformats-officedocument.drawingml.char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layout2.xml" ContentType="application/vnd.openxmlformats-officedocument.drawingml.diagram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charts/chart4.xml" ContentType="application/vnd.openxmlformats-officedocument.drawingml.chart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charts/chart12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diagrams/quickStyle2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256" r:id="rId2"/>
    <p:sldId id="257" r:id="rId3"/>
    <p:sldId id="367" r:id="rId4"/>
    <p:sldId id="368" r:id="rId5"/>
    <p:sldId id="262" r:id="rId6"/>
    <p:sldId id="263" r:id="rId7"/>
    <p:sldId id="264" r:id="rId8"/>
    <p:sldId id="385" r:id="rId9"/>
    <p:sldId id="375" r:id="rId10"/>
    <p:sldId id="275" r:id="rId11"/>
    <p:sldId id="276" r:id="rId12"/>
    <p:sldId id="277" r:id="rId13"/>
    <p:sldId id="265" r:id="rId14"/>
    <p:sldId id="361" r:id="rId15"/>
    <p:sldId id="362" r:id="rId16"/>
    <p:sldId id="267" r:id="rId17"/>
    <p:sldId id="268" r:id="rId18"/>
    <p:sldId id="269" r:id="rId19"/>
    <p:sldId id="377" r:id="rId20"/>
    <p:sldId id="378" r:id="rId21"/>
    <p:sldId id="379" r:id="rId22"/>
    <p:sldId id="273" r:id="rId23"/>
    <p:sldId id="280" r:id="rId24"/>
    <p:sldId id="389" r:id="rId25"/>
    <p:sldId id="390" r:id="rId26"/>
    <p:sldId id="391" r:id="rId27"/>
    <p:sldId id="281" r:id="rId28"/>
    <p:sldId id="282" r:id="rId29"/>
    <p:sldId id="283" r:id="rId30"/>
    <p:sldId id="284" r:id="rId31"/>
    <p:sldId id="392" r:id="rId32"/>
    <p:sldId id="393" r:id="rId33"/>
    <p:sldId id="370" r:id="rId34"/>
    <p:sldId id="371" r:id="rId35"/>
    <p:sldId id="372" r:id="rId36"/>
    <p:sldId id="288" r:id="rId37"/>
    <p:sldId id="289" r:id="rId38"/>
    <p:sldId id="290" r:id="rId39"/>
    <p:sldId id="291" r:id="rId40"/>
    <p:sldId id="292" r:id="rId41"/>
    <p:sldId id="293" r:id="rId42"/>
    <p:sldId id="369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73" r:id="rId59"/>
    <p:sldId id="310" r:id="rId60"/>
    <p:sldId id="309" r:id="rId61"/>
    <p:sldId id="311" r:id="rId62"/>
    <p:sldId id="313" r:id="rId63"/>
    <p:sldId id="312" r:id="rId64"/>
    <p:sldId id="314" r:id="rId65"/>
    <p:sldId id="315" r:id="rId66"/>
    <p:sldId id="316" r:id="rId67"/>
    <p:sldId id="387" r:id="rId68"/>
    <p:sldId id="317" r:id="rId69"/>
    <p:sldId id="366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33" r:id="rId86"/>
    <p:sldId id="334" r:id="rId87"/>
    <p:sldId id="335" r:id="rId88"/>
    <p:sldId id="336" r:id="rId89"/>
    <p:sldId id="337" r:id="rId90"/>
    <p:sldId id="338" r:id="rId91"/>
    <p:sldId id="339" r:id="rId92"/>
    <p:sldId id="340" r:id="rId93"/>
    <p:sldId id="341" r:id="rId94"/>
    <p:sldId id="386" r:id="rId95"/>
    <p:sldId id="344" r:id="rId96"/>
    <p:sldId id="348" r:id="rId97"/>
    <p:sldId id="383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9" r:id="rId107"/>
    <p:sldId id="388" r:id="rId108"/>
    <p:sldId id="360" r:id="rId109"/>
    <p:sldId id="365" r:id="rId110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58"/>
    <a:srgbClr val="5C5C5F"/>
    <a:srgbClr val="3E4095"/>
    <a:srgbClr val="7D7D7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2" autoAdjust="0"/>
    <p:restoredTop sz="94660"/>
  </p:normalViewPr>
  <p:slideViewPr>
    <p:cSldViewPr>
      <p:cViewPr>
        <p:scale>
          <a:sx n="100" d="100"/>
          <a:sy n="100" d="100"/>
        </p:scale>
        <p:origin x="-198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asta2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arq\sinf\2017\Site\Relatorios\XLS\1-octamestre-2017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arq\sinf\2017\Site\Relatorios\XLS\1-octamestre-2017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arq\sinf\2017\Site\Relatorios\XLS\1-octamestre-201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arq\sinf\2016\Site\Relatorios\XLS\2015x2016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arq\sinf\2015\Site\Relat&#243;rios\Dezembro%202015\Arquivo%20de%20trabalho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arq\sinf\2016\Site\Relatorios\Pa&#237;ses%202016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arq\sinf\2016\Site\Relatorios\Pa&#237;ses%202016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arq\sinf\2017\Site\Relatorios\XLS\1-octamestre-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/>
      <c:barChart>
        <c:barDir val="bar"/>
        <c:grouping val="clustered"/>
        <c:ser>
          <c:idx val="0"/>
          <c:order val="0"/>
          <c:tx>
            <c:v>2015</c:v>
          </c:tx>
          <c:spPr>
            <a:solidFill>
              <a:srgbClr val="0070C0"/>
            </a:solidFill>
          </c:spPr>
          <c:cat>
            <c:strRef>
              <c:f>Paises!$C$3:$C$14</c:f>
              <c:strCache>
                <c:ptCount val="12"/>
                <c:pt idx="0">
                  <c:v>Argentina</c:v>
                </c:pt>
                <c:pt idx="1">
                  <c:v>Ucrânia</c:v>
                </c:pt>
                <c:pt idx="2">
                  <c:v>Rússia</c:v>
                </c:pt>
                <c:pt idx="3">
                  <c:v>Angola</c:v>
                </c:pt>
                <c:pt idx="4">
                  <c:v>Portugal</c:v>
                </c:pt>
                <c:pt idx="5">
                  <c:v>Moçambique</c:v>
                </c:pt>
                <c:pt idx="6">
                  <c:v>França</c:v>
                </c:pt>
                <c:pt idx="7">
                  <c:v>Reino Unido</c:v>
                </c:pt>
                <c:pt idx="8">
                  <c:v>Alemanha</c:v>
                </c:pt>
                <c:pt idx="9">
                  <c:v>China</c:v>
                </c:pt>
                <c:pt idx="10">
                  <c:v>EUA</c:v>
                </c:pt>
                <c:pt idx="11">
                  <c:v>Brasil</c:v>
                </c:pt>
              </c:strCache>
            </c:strRef>
          </c:cat>
          <c:val>
            <c:numRef>
              <c:f>Paises!$D$3:$D$14</c:f>
              <c:numCache>
                <c:formatCode>General</c:formatCode>
                <c:ptCount val="12"/>
                <c:pt idx="0">
                  <c:v>2664</c:v>
                </c:pt>
                <c:pt idx="1">
                  <c:v>6081</c:v>
                </c:pt>
                <c:pt idx="2">
                  <c:v>7894</c:v>
                </c:pt>
                <c:pt idx="3">
                  <c:v>10020</c:v>
                </c:pt>
                <c:pt idx="4">
                  <c:v>15122</c:v>
                </c:pt>
                <c:pt idx="5">
                  <c:v>17656</c:v>
                </c:pt>
                <c:pt idx="6">
                  <c:v>19104</c:v>
                </c:pt>
                <c:pt idx="7">
                  <c:v>6216</c:v>
                </c:pt>
                <c:pt idx="8">
                  <c:v>189156</c:v>
                </c:pt>
                <c:pt idx="9">
                  <c:v>148352</c:v>
                </c:pt>
                <c:pt idx="10">
                  <c:v>251974</c:v>
                </c:pt>
                <c:pt idx="11">
                  <c:v>489675</c:v>
                </c:pt>
              </c:numCache>
            </c:numRef>
          </c:val>
        </c:ser>
        <c:ser>
          <c:idx val="1"/>
          <c:order val="1"/>
          <c:tx>
            <c:v>2016</c:v>
          </c:tx>
          <c:spPr>
            <a:solidFill>
              <a:srgbClr val="FF000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/>
                      <a:t>+</a:t>
                    </a:r>
                    <a:r>
                      <a:rPr lang="en-US"/>
                      <a:t>20%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/>
                      <a:t>-</a:t>
                    </a:r>
                    <a:r>
                      <a:rPr lang="en-US"/>
                      <a:t>2%</a:t>
                    </a:r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/>
                      <a:t>+</a:t>
                    </a:r>
                    <a:r>
                      <a:rPr lang="en-US"/>
                      <a:t>19%</a:t>
                    </a:r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200"/>
                      <a:t>+</a:t>
                    </a:r>
                    <a:r>
                      <a:rPr lang="en-US"/>
                      <a:t>19%</a:t>
                    </a:r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200"/>
                      <a:t>+</a:t>
                    </a:r>
                    <a:r>
                      <a:rPr lang="en-US"/>
                      <a:t>4%</a:t>
                    </a:r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200"/>
                      <a:t>+</a:t>
                    </a:r>
                    <a:r>
                      <a:rPr lang="en-US"/>
                      <a:t>20%</a:t>
                    </a:r>
                  </a:p>
                </c:rich>
              </c:tx>
              <c:showVal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1200"/>
                      <a:t>+</a:t>
                    </a:r>
                    <a:r>
                      <a:rPr lang="en-US"/>
                      <a:t>135%</a:t>
                    </a:r>
                  </a:p>
                </c:rich>
              </c:tx>
              <c:showVal val="1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z="1200"/>
                      <a:t>+</a:t>
                    </a:r>
                    <a:r>
                      <a:rPr lang="en-US"/>
                      <a:t>1.493%</a:t>
                    </a:r>
                  </a:p>
                </c:rich>
              </c:tx>
              <c:showVal val="1"/>
            </c:dLbl>
            <c:dLbl>
              <c:idx val="8"/>
              <c:layout>
                <c:manualLayout>
                  <c:x val="8.0417185205378619E-2"/>
                  <c:y val="1.077441077441078E-2"/>
                </c:manualLayout>
              </c:layout>
              <c:tx>
                <c:rich>
                  <a:bodyPr/>
                  <a:lstStyle/>
                  <a:p>
                    <a:r>
                      <a:rPr lang="en-US" sz="1200"/>
                      <a:t>-</a:t>
                    </a:r>
                    <a:r>
                      <a:rPr lang="en-US"/>
                      <a:t>39%</a:t>
                    </a:r>
                  </a:p>
                </c:rich>
              </c:tx>
              <c:showVal val="1"/>
            </c:dLbl>
            <c:dLbl>
              <c:idx val="9"/>
              <c:layout>
                <c:manualLayout>
                  <c:x val="3.1746036154652359E-2"/>
                  <c:y val="2.693602693602669E-3"/>
                </c:manualLayout>
              </c:layout>
              <c:tx>
                <c:rich>
                  <a:bodyPr/>
                  <a:lstStyle/>
                  <a:p>
                    <a:r>
                      <a:rPr lang="en-US" sz="1200"/>
                      <a:t>-</a:t>
                    </a:r>
                    <a:r>
                      <a:rPr lang="en-US"/>
                      <a:t>18%</a:t>
                    </a:r>
                  </a:p>
                </c:rich>
              </c:tx>
              <c:showVal val="1"/>
            </c:dLbl>
            <c:dLbl>
              <c:idx val="10"/>
              <c:layout>
                <c:manualLayout>
                  <c:x val="1.7636686752584021E-3"/>
                  <c:y val="8.0808080808080808E-3"/>
                </c:manualLayout>
              </c:layout>
              <c:tx>
                <c:rich>
                  <a:bodyPr/>
                  <a:lstStyle/>
                  <a:p>
                    <a:r>
                      <a:rPr lang="en-US" sz="1200"/>
                      <a:t>+</a:t>
                    </a:r>
                    <a:r>
                      <a:rPr lang="en-US"/>
                      <a:t>1,6%</a:t>
                    </a:r>
                  </a:p>
                </c:rich>
              </c:tx>
              <c:showVal val="1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z="1200"/>
                      <a:t>+</a:t>
                    </a:r>
                    <a:r>
                      <a:rPr lang="en-US"/>
                      <a:t>3%</a:t>
                    </a:r>
                  </a:p>
                </c:rich>
              </c:tx>
              <c:showVal val="1"/>
            </c:dLbl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/>
                </a:pPr>
                <a:endParaRPr lang="pt-BR"/>
              </a:p>
            </c:txPr>
            <c:showVal val="1"/>
          </c:dLbls>
          <c:cat>
            <c:strRef>
              <c:f>Paises!$C$3:$C$14</c:f>
              <c:strCache>
                <c:ptCount val="12"/>
                <c:pt idx="0">
                  <c:v>Argentina</c:v>
                </c:pt>
                <c:pt idx="1">
                  <c:v>Ucrânia</c:v>
                </c:pt>
                <c:pt idx="2">
                  <c:v>Rússia</c:v>
                </c:pt>
                <c:pt idx="3">
                  <c:v>Angola</c:v>
                </c:pt>
                <c:pt idx="4">
                  <c:v>Portugal</c:v>
                </c:pt>
                <c:pt idx="5">
                  <c:v>Moçambique</c:v>
                </c:pt>
                <c:pt idx="6">
                  <c:v>França</c:v>
                </c:pt>
                <c:pt idx="7">
                  <c:v>Reino Unido</c:v>
                </c:pt>
                <c:pt idx="8">
                  <c:v>Alemanha</c:v>
                </c:pt>
                <c:pt idx="9">
                  <c:v>China</c:v>
                </c:pt>
                <c:pt idx="10">
                  <c:v>EUA</c:v>
                </c:pt>
                <c:pt idx="11">
                  <c:v>Brasil</c:v>
                </c:pt>
              </c:strCache>
            </c:strRef>
          </c:cat>
          <c:val>
            <c:numRef>
              <c:f>Paises!$E$3:$E$14</c:f>
              <c:numCache>
                <c:formatCode>General</c:formatCode>
                <c:ptCount val="12"/>
                <c:pt idx="0">
                  <c:v>3213</c:v>
                </c:pt>
                <c:pt idx="1">
                  <c:v>5913</c:v>
                </c:pt>
                <c:pt idx="2">
                  <c:v>9411</c:v>
                </c:pt>
                <c:pt idx="3">
                  <c:v>11953</c:v>
                </c:pt>
                <c:pt idx="4">
                  <c:v>15753</c:v>
                </c:pt>
                <c:pt idx="5">
                  <c:v>21217</c:v>
                </c:pt>
                <c:pt idx="6">
                  <c:v>45024</c:v>
                </c:pt>
                <c:pt idx="7">
                  <c:v>99080</c:v>
                </c:pt>
                <c:pt idx="8">
                  <c:v>114921</c:v>
                </c:pt>
                <c:pt idx="9">
                  <c:v>121347</c:v>
                </c:pt>
                <c:pt idx="10">
                  <c:v>256045</c:v>
                </c:pt>
                <c:pt idx="11">
                  <c:v>504587</c:v>
                </c:pt>
              </c:numCache>
            </c:numRef>
          </c:val>
        </c:ser>
        <c:axId val="86663936"/>
        <c:axId val="89428736"/>
      </c:barChart>
      <c:catAx>
        <c:axId val="86663936"/>
        <c:scaling>
          <c:orientation val="minMax"/>
        </c:scaling>
        <c:axPos val="l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89428736"/>
        <c:crosses val="autoZero"/>
        <c:auto val="1"/>
        <c:lblAlgn val="ctr"/>
        <c:lblOffset val="100"/>
      </c:catAx>
      <c:valAx>
        <c:axId val="89428736"/>
        <c:scaling>
          <c:orientation val="minMax"/>
        </c:scaling>
        <c:axPos val="b"/>
        <c:majorGridlines/>
        <c:numFmt formatCode="General" sourceLinked="1"/>
        <c:tickLblPos val="nextTo"/>
        <c:crossAx val="86663936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ln>
      <a:noFill/>
    </a:ln>
  </c:spPr>
  <c:txPr>
    <a:bodyPr/>
    <a:lstStyle/>
    <a:p>
      <a:pPr>
        <a:defRPr sz="1100" b="1"/>
      </a:pPr>
      <a:endParaRPr lang="pt-BR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/>
      <c:barChart>
        <c:barDir val="bar"/>
        <c:grouping val="clustered"/>
        <c:ser>
          <c:idx val="0"/>
          <c:order val="0"/>
          <c:tx>
            <c:v>2016</c:v>
          </c:tx>
          <c:spPr>
            <a:solidFill>
              <a:srgbClr val="0070C0"/>
            </a:solidFill>
          </c:spPr>
          <c:cat>
            <c:strRef>
              <c:f>Países!$A$2:$A$13</c:f>
              <c:strCache>
                <c:ptCount val="12"/>
                <c:pt idx="0">
                  <c:v>Angola</c:v>
                </c:pt>
                <c:pt idx="1">
                  <c:v>Ucrânia</c:v>
                </c:pt>
                <c:pt idx="2">
                  <c:v>Portugal</c:v>
                </c:pt>
                <c:pt idx="3">
                  <c:v>China</c:v>
                </c:pt>
                <c:pt idx="4">
                  <c:v>Moçambique</c:v>
                </c:pt>
                <c:pt idx="5">
                  <c:v>Rússia</c:v>
                </c:pt>
                <c:pt idx="6">
                  <c:v>Alemanha</c:v>
                </c:pt>
                <c:pt idx="7">
                  <c:v>EUA</c:v>
                </c:pt>
                <c:pt idx="8">
                  <c:v>Reino Unido</c:v>
                </c:pt>
                <c:pt idx="9">
                  <c:v>França</c:v>
                </c:pt>
                <c:pt idx="10">
                  <c:v>Brasil</c:v>
                </c:pt>
                <c:pt idx="11">
                  <c:v>Total</c:v>
                </c:pt>
              </c:strCache>
            </c:strRef>
          </c:cat>
          <c:val>
            <c:numRef>
              <c:f>Países!$B$2:$B$13</c:f>
              <c:numCache>
                <c:formatCode>General</c:formatCode>
                <c:ptCount val="12"/>
                <c:pt idx="0">
                  <c:v>7751</c:v>
                </c:pt>
                <c:pt idx="1">
                  <c:v>3382</c:v>
                </c:pt>
                <c:pt idx="2">
                  <c:v>10240</c:v>
                </c:pt>
                <c:pt idx="3">
                  <c:v>115118</c:v>
                </c:pt>
                <c:pt idx="4">
                  <c:v>15374</c:v>
                </c:pt>
                <c:pt idx="5">
                  <c:v>7203</c:v>
                </c:pt>
                <c:pt idx="6">
                  <c:v>77294</c:v>
                </c:pt>
                <c:pt idx="7">
                  <c:v>178132</c:v>
                </c:pt>
                <c:pt idx="8">
                  <c:v>12469</c:v>
                </c:pt>
                <c:pt idx="9">
                  <c:v>16871</c:v>
                </c:pt>
                <c:pt idx="10">
                  <c:v>340842</c:v>
                </c:pt>
                <c:pt idx="11">
                  <c:v>969338</c:v>
                </c:pt>
              </c:numCache>
            </c:numRef>
          </c:val>
        </c:ser>
        <c:ser>
          <c:idx val="1"/>
          <c:order val="1"/>
          <c:tx>
            <c:v>2017</c:v>
          </c:tx>
          <c:spPr>
            <a:solidFill>
              <a:srgbClr val="FF0000"/>
            </a:solidFill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+3%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-5.056890012642242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+162%</a:t>
                    </a:r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-10%</a:t>
                    </a:r>
                  </a:p>
                </c:rich>
              </c:tx>
              <c:showVal val="1"/>
            </c:dLbl>
            <c:dLbl>
              <c:idx val="3"/>
              <c:layout>
                <c:manualLayout>
                  <c:x val="5.0391226371672988E-2"/>
                  <c:y val="-2.9547544362683157E-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-89%</a:t>
                    </a:r>
                  </a:p>
                </c:rich>
              </c:tx>
              <c:showVal val="1"/>
            </c:dLbl>
            <c:dLbl>
              <c:idx val="4"/>
              <c:layout>
                <c:manualLayout>
                  <c:x val="1.9898397656045543E-3"/>
                  <c:y val="-2.3592556548408976E-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+5%</a:t>
                    </a:r>
                  </a:p>
                </c:rich>
              </c:tx>
              <c:showVal val="1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+144%</a:t>
                    </a:r>
                  </a:p>
                </c:rich>
              </c:tx>
              <c:showVal val="1"/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-52%</a:t>
                    </a:r>
                  </a:p>
                </c:rich>
              </c:tx>
              <c:showVal val="1"/>
            </c:dLbl>
            <c:dLbl>
              <c:idx val="7"/>
              <c:layout>
                <c:manualLayout>
                  <c:x val="1.440895109350270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-17%</a:t>
                    </a:r>
                  </a:p>
                </c:rich>
              </c:tx>
              <c:showVal val="1"/>
            </c:dLbl>
            <c:dLbl>
              <c:idx val="8"/>
              <c:layout>
                <c:manualLayout>
                  <c:x val="2.396249141423692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+1.581%</a:t>
                    </a:r>
                  </a:p>
                </c:rich>
              </c:tx>
              <c:showVal val="1"/>
            </c:dLbl>
            <c:dLbl>
              <c:idx val="9"/>
              <c:layout>
                <c:manualLayout>
                  <c:x val="-3.371260008428150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+1.588%</a:t>
                    </a:r>
                  </a:p>
                </c:rich>
              </c:tx>
              <c:showVal val="1"/>
            </c:dLbl>
            <c:dLbl>
              <c:idx val="10"/>
              <c:layout>
                <c:manualLayout>
                  <c:x val="-5.0568900126422428E-3"/>
                  <c:y val="-1.3732675316516147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+4%</a:t>
                    </a:r>
                  </a:p>
                </c:rich>
              </c:tx>
              <c:showVal val="1"/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+48%</a:t>
                    </a:r>
                  </a:p>
                </c:rich>
              </c:tx>
              <c:showVal val="1"/>
            </c:dLbl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+48%</a:t>
                    </a:r>
                  </a:p>
                </c:rich>
              </c:tx>
              <c:showVal val="1"/>
            </c:dLbl>
            <c:spPr>
              <a:solidFill>
                <a:schemeClr val="bg1"/>
              </a:solidFill>
            </c:spPr>
            <c:showVal val="1"/>
          </c:dLbls>
          <c:cat>
            <c:strRef>
              <c:f>Países!$A$2:$A$13</c:f>
              <c:strCache>
                <c:ptCount val="12"/>
                <c:pt idx="0">
                  <c:v>Angola</c:v>
                </c:pt>
                <c:pt idx="1">
                  <c:v>Ucrânia</c:v>
                </c:pt>
                <c:pt idx="2">
                  <c:v>Portugal</c:v>
                </c:pt>
                <c:pt idx="3">
                  <c:v>China</c:v>
                </c:pt>
                <c:pt idx="4">
                  <c:v>Moçambique</c:v>
                </c:pt>
                <c:pt idx="5">
                  <c:v>Rússia</c:v>
                </c:pt>
                <c:pt idx="6">
                  <c:v>Alemanha</c:v>
                </c:pt>
                <c:pt idx="7">
                  <c:v>EUA</c:v>
                </c:pt>
                <c:pt idx="8">
                  <c:v>Reino Unido</c:v>
                </c:pt>
                <c:pt idx="9">
                  <c:v>França</c:v>
                </c:pt>
                <c:pt idx="10">
                  <c:v>Brasil</c:v>
                </c:pt>
                <c:pt idx="11">
                  <c:v>Total</c:v>
                </c:pt>
              </c:strCache>
            </c:strRef>
          </c:cat>
          <c:val>
            <c:numRef>
              <c:f>Países!$C$2:$C$13</c:f>
              <c:numCache>
                <c:formatCode>General</c:formatCode>
                <c:ptCount val="12"/>
                <c:pt idx="0">
                  <c:v>7970</c:v>
                </c:pt>
                <c:pt idx="1">
                  <c:v>8884</c:v>
                </c:pt>
                <c:pt idx="2">
                  <c:v>9170</c:v>
                </c:pt>
                <c:pt idx="3">
                  <c:v>12288</c:v>
                </c:pt>
                <c:pt idx="4">
                  <c:v>16198</c:v>
                </c:pt>
                <c:pt idx="5">
                  <c:v>17634</c:v>
                </c:pt>
                <c:pt idx="6">
                  <c:v>36602</c:v>
                </c:pt>
                <c:pt idx="7">
                  <c:v>146444</c:v>
                </c:pt>
                <c:pt idx="8">
                  <c:v>209608</c:v>
                </c:pt>
                <c:pt idx="9">
                  <c:v>284936</c:v>
                </c:pt>
                <c:pt idx="10">
                  <c:v>353649</c:v>
                </c:pt>
                <c:pt idx="11">
                  <c:v>1441106</c:v>
                </c:pt>
              </c:numCache>
            </c:numRef>
          </c:val>
        </c:ser>
        <c:axId val="192876928"/>
        <c:axId val="193078400"/>
      </c:barChart>
      <c:catAx>
        <c:axId val="192876928"/>
        <c:scaling>
          <c:orientation val="minMax"/>
        </c:scaling>
        <c:axPos val="l"/>
        <c:tickLblPos val="nextTo"/>
        <c:crossAx val="193078400"/>
        <c:crosses val="autoZero"/>
        <c:auto val="1"/>
        <c:lblAlgn val="ctr"/>
        <c:lblOffset val="100"/>
      </c:catAx>
      <c:valAx>
        <c:axId val="193078400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900" b="0"/>
            </a:pPr>
            <a:endParaRPr lang="pt-BR"/>
          </a:p>
        </c:txPr>
        <c:crossAx val="192876928"/>
        <c:crosses val="autoZero"/>
        <c:crossBetween val="between"/>
      </c:valAx>
    </c:plotArea>
    <c:legend>
      <c:legendPos val="r"/>
    </c:legend>
    <c:plotVisOnly val="1"/>
  </c:chart>
  <c:spPr>
    <a:ln>
      <a:noFill/>
    </a:ln>
  </c:spPr>
  <c:txPr>
    <a:bodyPr/>
    <a:lstStyle/>
    <a:p>
      <a:pPr>
        <a:defRPr sz="1100" b="1"/>
      </a:pPr>
      <a:endParaRPr lang="pt-BR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/>
      <c:pieChart>
        <c:varyColors val="1"/>
        <c:ser>
          <c:idx val="0"/>
          <c:order val="0"/>
          <c:spPr>
            <a:solidFill>
              <a:srgbClr val="0070C0"/>
            </a:solidFill>
          </c:spPr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4562197751846484"/>
                  <c:y val="0.18846161245551121"/>
                </c:manualLayout>
              </c:layout>
              <c:tx>
                <c:rich>
                  <a:bodyPr/>
                  <a:lstStyle/>
                  <a:p>
                    <a:r>
                      <a:rPr lang="en-US" sz="1800" b="1"/>
                      <a:t>B</a:t>
                    </a:r>
                    <a:r>
                      <a:rPr lang="en-US"/>
                      <a:t>rasil</a:t>
                    </a:r>
                  </a:p>
                  <a:p>
                    <a:r>
                      <a:rPr lang="en-US"/>
                      <a:t>25%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18147250569010942"/>
                  <c:y val="-0.24459661128746388"/>
                </c:manualLayout>
              </c:layout>
              <c:tx>
                <c:rich>
                  <a:bodyPr/>
                  <a:lstStyle/>
                  <a:p>
                    <a:r>
                      <a:rPr lang="en-US" sz="1800" b="1"/>
                      <a:t>E</a:t>
                    </a:r>
                    <a:r>
                      <a:rPr lang="en-US"/>
                      <a:t>xterior</a:t>
                    </a:r>
                  </a:p>
                  <a:p>
                    <a:r>
                      <a:rPr lang="en-US"/>
                      <a:t>75%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Val val="1"/>
            <c:showLeaderLines val="1"/>
          </c:dLbls>
          <c:cat>
            <c:strRef>
              <c:f>'Brasil x Ext'!$A$2:$A$3</c:f>
              <c:strCache>
                <c:ptCount val="2"/>
                <c:pt idx="0">
                  <c:v>Brasil</c:v>
                </c:pt>
                <c:pt idx="1">
                  <c:v>Exterior</c:v>
                </c:pt>
              </c:strCache>
            </c:strRef>
          </c:cat>
          <c:val>
            <c:numRef>
              <c:f>'Brasil x Ext'!$B$2:$B$3</c:f>
              <c:numCache>
                <c:formatCode>#,##0</c:formatCode>
                <c:ptCount val="2"/>
                <c:pt idx="0">
                  <c:v>353649</c:v>
                </c:pt>
                <c:pt idx="1">
                  <c:v>1087457</c:v>
                </c:pt>
              </c:numCache>
            </c:numRef>
          </c:val>
        </c:ser>
        <c:firstSliceAng val="0"/>
      </c:pieChart>
    </c:plotArea>
    <c:plotVisOnly val="1"/>
  </c:chart>
  <c:spPr>
    <a:ln>
      <a:noFill/>
    </a:ln>
  </c:sp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/>
      <c:pieChart>
        <c:varyColors val="1"/>
        <c:ser>
          <c:idx val="0"/>
          <c:order val="0"/>
          <c:spPr>
            <a:solidFill>
              <a:srgbClr val="0070C0"/>
            </a:solidFill>
          </c:spPr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8896653543307132"/>
                  <c:y val="0.12521946724744557"/>
                </c:manualLayout>
              </c:layout>
              <c:tx>
                <c:rich>
                  <a:bodyPr/>
                  <a:lstStyle/>
                  <a:p>
                    <a:pPr>
                      <a:defRPr lang="en-US" sz="18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t>Brasil</a:t>
                    </a:r>
                  </a:p>
                  <a:p>
                    <a:pPr>
                      <a:defRPr lang="en-US" sz="18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t>35%</a:t>
                    </a:r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0.20902221029189541"/>
                  <c:y val="-0.10766571731725055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8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t>Exterior</a:t>
                    </a:r>
                  </a:p>
                  <a:p>
                    <a:pPr algn="ctr" rtl="0">
                      <a:defRPr lang="en-US" sz="18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t>65%</a:t>
                    </a:r>
                  </a:p>
                </c:rich>
              </c:tx>
              <c:spPr/>
              <c:showVal val="1"/>
            </c:dLbl>
            <c:showVal val="1"/>
            <c:showLeaderLines val="1"/>
          </c:dLbls>
          <c:cat>
            <c:strRef>
              <c:f>'Brasil x Ext'!$A$7:$A$8</c:f>
              <c:strCache>
                <c:ptCount val="2"/>
                <c:pt idx="0">
                  <c:v>Brasil</c:v>
                </c:pt>
                <c:pt idx="1">
                  <c:v>Exterior</c:v>
                </c:pt>
              </c:strCache>
            </c:strRef>
          </c:cat>
          <c:val>
            <c:numRef>
              <c:f>'Brasil x Ext'!$B$7:$B$8</c:f>
              <c:numCache>
                <c:formatCode>#,##0</c:formatCode>
                <c:ptCount val="2"/>
                <c:pt idx="0">
                  <c:v>340842</c:v>
                </c:pt>
                <c:pt idx="1">
                  <c:v>628496</c:v>
                </c:pt>
              </c:numCache>
            </c:numRef>
          </c:val>
        </c:ser>
        <c:firstSliceAng val="0"/>
      </c:pieChart>
    </c:plotArea>
    <c:plotVisOnly val="1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/>
      <c:barChart>
        <c:barDir val="bar"/>
        <c:grouping val="clustered"/>
        <c:ser>
          <c:idx val="0"/>
          <c:order val="0"/>
          <c:tx>
            <c:v>2015</c:v>
          </c:tx>
          <c:spPr>
            <a:solidFill>
              <a:srgbClr val="0070C0"/>
            </a:solidFill>
          </c:spPr>
          <c:cat>
            <c:strRef>
              <c:f>Lusófonos!$B$3:$B$10</c:f>
              <c:strCache>
                <c:ptCount val="8"/>
                <c:pt idx="0">
                  <c:v>Guiné Equatorial</c:v>
                </c:pt>
                <c:pt idx="1">
                  <c:v>Timor Leste</c:v>
                </c:pt>
                <c:pt idx="2">
                  <c:v>Guiné Bissau</c:v>
                </c:pt>
                <c:pt idx="3">
                  <c:v>São Tomé e Príncipe</c:v>
                </c:pt>
                <c:pt idx="4">
                  <c:v>Cabo Verde</c:v>
                </c:pt>
                <c:pt idx="5">
                  <c:v>Angola</c:v>
                </c:pt>
                <c:pt idx="6">
                  <c:v>Portugal</c:v>
                </c:pt>
                <c:pt idx="7">
                  <c:v>Moçambique</c:v>
                </c:pt>
              </c:strCache>
            </c:strRef>
          </c:cat>
          <c:val>
            <c:numRef>
              <c:f>Lusófonos!$C$3:$C$10</c:f>
              <c:numCache>
                <c:formatCode>#,##0</c:formatCode>
                <c:ptCount val="8"/>
                <c:pt idx="0">
                  <c:v>12</c:v>
                </c:pt>
                <c:pt idx="1">
                  <c:v>162</c:v>
                </c:pt>
                <c:pt idx="2">
                  <c:v>407</c:v>
                </c:pt>
                <c:pt idx="3">
                  <c:v>389</c:v>
                </c:pt>
                <c:pt idx="4">
                  <c:v>1595</c:v>
                </c:pt>
                <c:pt idx="5">
                  <c:v>10020</c:v>
                </c:pt>
                <c:pt idx="6">
                  <c:v>15122</c:v>
                </c:pt>
                <c:pt idx="7">
                  <c:v>17656</c:v>
                </c:pt>
              </c:numCache>
            </c:numRef>
          </c:val>
        </c:ser>
        <c:ser>
          <c:idx val="1"/>
          <c:order val="1"/>
          <c:tx>
            <c:v>2016</c:v>
          </c:tx>
          <c:spPr>
            <a:solidFill>
              <a:srgbClr val="FF000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-8%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+183%</a:t>
                    </a:r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+20%</a:t>
                    </a:r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+55%</a:t>
                    </a:r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-9%</a:t>
                    </a:r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+19%</a:t>
                    </a:r>
                  </a:p>
                </c:rich>
              </c:tx>
              <c:showVal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+4%</a:t>
                    </a:r>
                  </a:p>
                </c:rich>
              </c:tx>
              <c:showVal val="1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+20%</a:t>
                    </a:r>
                  </a:p>
                </c:rich>
              </c:tx>
              <c:showVal val="1"/>
            </c:dLbl>
            <c:spPr>
              <a:solidFill>
                <a:schemeClr val="bg1"/>
              </a:solidFill>
            </c:spPr>
            <c:showVal val="1"/>
          </c:dLbls>
          <c:cat>
            <c:strRef>
              <c:f>Lusófonos!$B$3:$B$10</c:f>
              <c:strCache>
                <c:ptCount val="8"/>
                <c:pt idx="0">
                  <c:v>Guiné Equatorial</c:v>
                </c:pt>
                <c:pt idx="1">
                  <c:v>Timor Leste</c:v>
                </c:pt>
                <c:pt idx="2">
                  <c:v>Guiné Bissau</c:v>
                </c:pt>
                <c:pt idx="3">
                  <c:v>São Tomé e Príncipe</c:v>
                </c:pt>
                <c:pt idx="4">
                  <c:v>Cabo Verde</c:v>
                </c:pt>
                <c:pt idx="5">
                  <c:v>Angola</c:v>
                </c:pt>
                <c:pt idx="6">
                  <c:v>Portugal</c:v>
                </c:pt>
                <c:pt idx="7">
                  <c:v>Moçambique</c:v>
                </c:pt>
              </c:strCache>
            </c:strRef>
          </c:cat>
          <c:val>
            <c:numRef>
              <c:f>Lusófonos!$D$3:$D$10</c:f>
              <c:numCache>
                <c:formatCode>#,##0</c:formatCode>
                <c:ptCount val="8"/>
                <c:pt idx="0">
                  <c:v>11</c:v>
                </c:pt>
                <c:pt idx="1">
                  <c:v>459</c:v>
                </c:pt>
                <c:pt idx="2">
                  <c:v>491</c:v>
                </c:pt>
                <c:pt idx="3">
                  <c:v>605</c:v>
                </c:pt>
                <c:pt idx="4">
                  <c:v>1448</c:v>
                </c:pt>
                <c:pt idx="5">
                  <c:v>11953</c:v>
                </c:pt>
                <c:pt idx="6">
                  <c:v>15753</c:v>
                </c:pt>
                <c:pt idx="7">
                  <c:v>21217</c:v>
                </c:pt>
              </c:numCache>
            </c:numRef>
          </c:val>
        </c:ser>
        <c:axId val="91094016"/>
        <c:axId val="91140864"/>
      </c:barChart>
      <c:catAx>
        <c:axId val="91094016"/>
        <c:scaling>
          <c:orientation val="minMax"/>
        </c:scaling>
        <c:axPos val="l"/>
        <c:tickLblPos val="nextTo"/>
        <c:crossAx val="91140864"/>
        <c:crosses val="autoZero"/>
        <c:auto val="1"/>
        <c:lblAlgn val="ctr"/>
        <c:lblOffset val="100"/>
      </c:catAx>
      <c:valAx>
        <c:axId val="91140864"/>
        <c:scaling>
          <c:orientation val="minMax"/>
          <c:min val="0"/>
        </c:scaling>
        <c:axPos val="b"/>
        <c:majorGridlines/>
        <c:numFmt formatCode="#,##0" sourceLinked="1"/>
        <c:tickLblPos val="nextTo"/>
        <c:txPr>
          <a:bodyPr/>
          <a:lstStyle/>
          <a:p>
            <a:pPr>
              <a:defRPr sz="1050" b="0"/>
            </a:pPr>
            <a:endParaRPr lang="pt-BR"/>
          </a:p>
        </c:txPr>
        <c:crossAx val="91094016"/>
        <c:crosses val="autoZero"/>
        <c:crossBetween val="between"/>
        <c:majorUnit val="3000"/>
      </c:valAx>
    </c:plotArea>
    <c:legend>
      <c:legendPos val="r"/>
      <c:layout/>
    </c:legend>
    <c:plotVisOnly val="1"/>
    <c:dispBlanksAs val="gap"/>
  </c:chart>
  <c:spPr>
    <a:ln>
      <a:noFill/>
    </a:ln>
  </c:spPr>
  <c:txPr>
    <a:bodyPr/>
    <a:lstStyle/>
    <a:p>
      <a:pPr>
        <a:defRPr sz="1600" b="1"/>
      </a:pPr>
      <a:endParaRPr lang="pt-B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84D-4134-A86B-706DE4AFBD16}"/>
              </c:ext>
            </c:extLst>
          </c:dPt>
          <c:dPt>
            <c:idx val="1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84D-4134-A86B-706DE4AFBD16}"/>
              </c:ext>
            </c:extLst>
          </c:dPt>
          <c:dLbls>
            <c:dLbl>
              <c:idx val="0"/>
              <c:layout>
                <c:manualLayout>
                  <c:x val="-0.21809521164315079"/>
                  <c:y val="9.670812670856882E-2"/>
                </c:manualLayout>
              </c:layout>
              <c:tx>
                <c:rich>
                  <a:bodyPr/>
                  <a:lstStyle/>
                  <a:p>
                    <a:r>
                      <a:rPr lang="en-US" sz="900" b="1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B</a:t>
                    </a:r>
                    <a:r>
                      <a:rPr lang="en-US" sz="9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rasil</a:t>
                    </a:r>
                  </a:p>
                  <a:p>
                    <a:r>
                      <a:rPr lang="en-US" sz="9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35,7%</a:t>
                    </a:r>
                    <a:endParaRPr lang="en-US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4D-4134-A86B-706DE4AFBD16}"/>
                </c:ext>
              </c:extLst>
            </c:dLbl>
            <c:dLbl>
              <c:idx val="1"/>
              <c:layout>
                <c:manualLayout>
                  <c:x val="0.24829150927674704"/>
                  <c:y val="-0.11168347910664417"/>
                </c:manualLayout>
              </c:layout>
              <c:tx>
                <c:rich>
                  <a:bodyPr/>
                  <a:lstStyle/>
                  <a:p>
                    <a:r>
                      <a:rPr lang="en-US" sz="9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E</a:t>
                    </a:r>
                    <a:r>
                      <a:rPr lang="en-US" sz="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xterior</a:t>
                    </a:r>
                  </a:p>
                  <a:p>
                    <a:r>
                      <a:rPr lang="en-US" sz="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64,3%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4D-4134-A86B-706DE4AFBD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pt-BR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'BR x EXT'!$A$3:$A$4</c:f>
              <c:strCache>
                <c:ptCount val="2"/>
                <c:pt idx="0">
                  <c:v>Brasil</c:v>
                </c:pt>
                <c:pt idx="1">
                  <c:v>Exterior</c:v>
                </c:pt>
              </c:strCache>
            </c:strRef>
          </c:cat>
          <c:val>
            <c:numRef>
              <c:f>'BR x EXT'!$B$3:$B$4</c:f>
              <c:numCache>
                <c:formatCode>#,##0</c:formatCode>
                <c:ptCount val="2"/>
                <c:pt idx="0">
                  <c:v>468994</c:v>
                </c:pt>
                <c:pt idx="1">
                  <c:v>844510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84D-4134-A86B-706DE4AFBD16}"/>
            </c:ext>
          </c:extLst>
        </c:ser>
        <c:firstSliceAng val="0"/>
      </c:pieChart>
    </c:plotArea>
    <c:plotVisOnly val="1"/>
    <c:dispBlanksAs val="zero"/>
  </c:chart>
  <c:spPr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DC3-4C5F-A7F9-82210C4F3BE9}"/>
              </c:ext>
            </c:extLst>
          </c:dPt>
          <c:dPt>
            <c:idx val="1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DC3-4C5F-A7F9-82210C4F3BE9}"/>
              </c:ext>
            </c:extLst>
          </c:dPt>
          <c:dLbls>
            <c:dLbl>
              <c:idx val="0"/>
              <c:layout>
                <c:manualLayout>
                  <c:x val="-0.22552135128617146"/>
                  <c:y val="0.10724027739607908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 err="1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Brasil</a:t>
                    </a:r>
                    <a:endParaRPr lang="en-US" sz="9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  <a:p>
                    <a:r>
                      <a:rPr lang="en-US" sz="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34,8%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C3-4C5F-A7F9-82210C4F3BE9}"/>
                </c:ext>
              </c:extLst>
            </c:dLbl>
            <c:dLbl>
              <c:idx val="1"/>
              <c:layout>
                <c:manualLayout>
                  <c:x val="0.24158460713037341"/>
                  <c:y val="-0.10776324560429017"/>
                </c:manualLayout>
              </c:layout>
              <c:tx>
                <c:rich>
                  <a:bodyPr/>
                  <a:lstStyle/>
                  <a:p>
                    <a:r>
                      <a:rPr lang="en-US" sz="9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Exterior</a:t>
                    </a:r>
                  </a:p>
                  <a:p>
                    <a:r>
                      <a:rPr lang="en-US" sz="9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65,2%</a:t>
                    </a:r>
                    <a:endParaRPr lang="en-US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DC3-4C5F-A7F9-82210C4F3B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pt-BR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'BR x EXT'!$B$9:$B$10</c:f>
              <c:numCache>
                <c:formatCode>#,##0</c:formatCode>
                <c:ptCount val="2"/>
                <c:pt idx="0">
                  <c:v>489675</c:v>
                </c:pt>
                <c:pt idx="1">
                  <c:v>914010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DC3-4C5F-A7F9-82210C4F3BE9}"/>
            </c:ext>
          </c:extLst>
        </c:ser>
        <c:firstSliceAng val="0"/>
      </c:pieChart>
    </c:plotArea>
    <c:plotVisOnly val="1"/>
    <c:dispBlanksAs val="zero"/>
  </c:chart>
  <c:spPr>
    <a:ln>
      <a:noFill/>
    </a:ln>
  </c:spPr>
  <c:txPr>
    <a:bodyPr/>
    <a:lstStyle/>
    <a:p>
      <a:pPr>
        <a:defRPr sz="1400" b="1"/>
      </a:pPr>
      <a:endParaRPr lang="pt-B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/>
      <c:pieChart>
        <c:varyColors val="1"/>
        <c:ser>
          <c:idx val="0"/>
          <c:order val="0"/>
          <c:spPr>
            <a:solidFill>
              <a:srgbClr val="0070C0"/>
            </a:solidFill>
          </c:spPr>
          <c:dPt>
            <c:idx val="1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6B3-4872-B912-9368B3A581BE}"/>
              </c:ext>
            </c:extLst>
          </c:dPt>
          <c:dLbls>
            <c:dLbl>
              <c:idx val="0"/>
              <c:layout>
                <c:manualLayout>
                  <c:x val="-0.21858584189146343"/>
                  <c:y val="4.2979252305299365E-2"/>
                </c:manualLayout>
              </c:layout>
              <c:tx>
                <c:rich>
                  <a:bodyPr/>
                  <a:lstStyle/>
                  <a:p>
                    <a:pPr>
                      <a:defRPr sz="900" b="1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sz="900" b="1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B</a:t>
                    </a:r>
                    <a:r>
                      <a:rPr lang="en-US" sz="9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rasil</a:t>
                    </a:r>
                  </a:p>
                  <a:p>
                    <a:pPr>
                      <a:defRPr sz="900" b="1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sz="9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41%</a:t>
                    </a:r>
                    <a:endParaRPr lang="en-US" sz="900"/>
                  </a:p>
                </c:rich>
              </c:tx>
              <c:spPr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B3-4872-B912-9368B3A581BE}"/>
                </c:ext>
              </c:extLst>
            </c:dLbl>
            <c:dLbl>
              <c:idx val="1"/>
              <c:layout>
                <c:manualLayout>
                  <c:x val="0.22171938190215157"/>
                  <c:y val="-1.9035384957226974E-2"/>
                </c:manualLayout>
              </c:layout>
              <c:tx>
                <c:rich>
                  <a:bodyPr/>
                  <a:lstStyle/>
                  <a:p>
                    <a:pPr>
                      <a:defRPr sz="900" b="1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sz="9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E</a:t>
                    </a:r>
                    <a:r>
                      <a:rPr lang="en-US" sz="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xterior</a:t>
                    </a:r>
                  </a:p>
                  <a:p>
                    <a:pPr>
                      <a:defRPr sz="900" b="1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sz="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59</a:t>
                    </a:r>
                    <a:r>
                      <a:rPr lang="en-US" sz="9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%</a:t>
                    </a:r>
                    <a:endParaRPr lang="en-US" sz="900" dirty="0"/>
                  </a:p>
                </c:rich>
              </c:tx>
              <c:spPr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B3-4872-B912-9368B3A581BE}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pt-BR"/>
              </a:p>
            </c:txPr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BRxExterior!$E$4:$E$5</c:f>
              <c:numCache>
                <c:formatCode>#,##0</c:formatCode>
                <c:ptCount val="2"/>
                <c:pt idx="0">
                  <c:v>506922</c:v>
                </c:pt>
                <c:pt idx="1">
                  <c:v>720682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6B3-4872-B912-9368B3A581BE}"/>
            </c:ext>
          </c:extLst>
        </c:ser>
        <c:firstSliceAng val="0"/>
      </c:pieChart>
    </c:plotArea>
    <c:plotVisOnly val="1"/>
    <c:dispBlanksAs val="zero"/>
  </c:chart>
  <c:spPr>
    <a:ln>
      <a:noFill/>
    </a:ln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0070C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20313935308001"/>
                  <c:y val="0.12372784602880411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900" b="1" i="0" u="none" strike="noStrike" kern="1200" baseline="0">
                        <a:solidFill>
                          <a:prstClr val="black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sz="900" b="1" i="0" u="none" strike="noStrike" kern="1200" baseline="0" dirty="0" err="1">
                        <a:solidFill>
                          <a:prstClr val="black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Brasil</a:t>
                    </a:r>
                    <a:endParaRPr lang="en-US" sz="900" b="1" i="0" u="none" strike="noStrike" kern="1200" baseline="0" dirty="0">
                      <a:solidFill>
                        <a:prstClr val="black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  <a:p>
                    <a:pPr algn="ctr" rtl="0">
                      <a:defRPr lang="en-US" sz="900" b="1" i="0" u="none" strike="noStrike" kern="1200" baseline="0">
                        <a:solidFill>
                          <a:prstClr val="black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sz="900" b="1" i="0" u="none" strike="noStrike" kern="1200" baseline="0" dirty="0">
                        <a:solidFill>
                          <a:prstClr val="black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34%</a:t>
                    </a:r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0.24367109616546723"/>
                  <c:y val="-0.11373882434115509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900" b="1" i="0" u="none" strike="noStrike" kern="1200" baseline="0">
                        <a:solidFill>
                          <a:prstClr val="black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sz="900" b="1" i="0" u="none" strike="noStrike" kern="1200" baseline="0">
                        <a:solidFill>
                          <a:prstClr val="black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Exterior</a:t>
                    </a:r>
                  </a:p>
                  <a:p>
                    <a:pPr algn="ctr" rtl="0">
                      <a:defRPr lang="en-US" sz="900" b="1" i="0" u="none" strike="noStrike" kern="1200" baseline="0">
                        <a:solidFill>
                          <a:prstClr val="black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sz="900" b="1" i="0" u="none" strike="noStrike" kern="1200" baseline="0">
                        <a:solidFill>
                          <a:prstClr val="black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66%</a:t>
                    </a:r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sz="900"/>
                </a:pPr>
                <a:endParaRPr lang="pt-BR"/>
              </a:p>
            </c:txPr>
            <c:showVal val="1"/>
            <c:showLeaderLines val="1"/>
          </c:dLbls>
          <c:val>
            <c:numRef>
              <c:f>Plan1!$A$2:$A$3</c:f>
              <c:numCache>
                <c:formatCode>#,##0</c:formatCode>
                <c:ptCount val="2"/>
                <c:pt idx="0">
                  <c:v>504587</c:v>
                </c:pt>
                <c:pt idx="1">
                  <c:v>977983</c:v>
                </c:pt>
              </c:numCache>
            </c:numRef>
          </c:val>
        </c:ser>
        <c:firstSliceAng val="0"/>
      </c:pieChart>
    </c:plotArea>
    <c:plotVisOnly val="1"/>
    <c:dispBlanksAs val="zero"/>
  </c:chart>
  <c:spPr>
    <a:ln>
      <a:noFill/>
    </a:ln>
  </c:spPr>
  <c:txPr>
    <a:bodyPr/>
    <a:lstStyle/>
    <a:p>
      <a:pPr>
        <a:defRPr sz="1200" b="1" i="0"/>
      </a:pPr>
      <a:endParaRPr lang="pt-BR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/>
      <c:barChart>
        <c:barDir val="col"/>
        <c:grouping val="clustered"/>
        <c:ser>
          <c:idx val="0"/>
          <c:order val="0"/>
          <c:dPt>
            <c:idx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spPr>
              <a:solidFill>
                <a:schemeClr val="bg1">
                  <a:lumMod val="65000"/>
                </a:schemeClr>
              </a:solidFill>
            </c:spPr>
          </c:dPt>
          <c:dPt>
            <c:idx val="2"/>
            <c:spPr>
              <a:solidFill>
                <a:srgbClr val="0070C0"/>
              </a:solidFill>
            </c:spPr>
          </c:dPt>
          <c:dPt>
            <c:idx val="3"/>
            <c:spPr>
              <a:solidFill>
                <a:srgbClr val="FF0000"/>
              </a:solidFill>
            </c:spPr>
          </c:dPt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showVal val="1"/>
          </c:dLbls>
          <c:val>
            <c:numRef>
              <c:f>Downloads!$L$3:$L$6</c:f>
              <c:numCache>
                <c:formatCode>#,##0</c:formatCode>
                <c:ptCount val="4"/>
                <c:pt idx="0">
                  <c:v>817085</c:v>
                </c:pt>
                <c:pt idx="1">
                  <c:v>1229421</c:v>
                </c:pt>
                <c:pt idx="2">
                  <c:v>1422149</c:v>
                </c:pt>
                <c:pt idx="3">
                  <c:v>1454051</c:v>
                </c:pt>
              </c:numCache>
            </c:numRef>
          </c:val>
        </c:ser>
        <c:axId val="170505728"/>
        <c:axId val="170806656"/>
      </c:barChart>
      <c:catAx>
        <c:axId val="170505728"/>
        <c:scaling>
          <c:orientation val="minMax"/>
        </c:scaling>
        <c:delete val="1"/>
        <c:axPos val="b"/>
        <c:tickLblPos val="none"/>
        <c:crossAx val="170806656"/>
        <c:crosses val="autoZero"/>
        <c:auto val="1"/>
        <c:lblAlgn val="ctr"/>
        <c:lblOffset val="100"/>
      </c:catAx>
      <c:valAx>
        <c:axId val="170806656"/>
        <c:scaling>
          <c:orientation val="minMax"/>
        </c:scaling>
        <c:axPos val="l"/>
        <c:majorGridlines/>
        <c:numFmt formatCode="#,##0" sourceLinked="1"/>
        <c:tickLblPos val="nextTo"/>
        <c:crossAx val="170505728"/>
        <c:crosses val="autoZero"/>
        <c:crossBetween val="between"/>
      </c:valAx>
    </c:plotArea>
    <c:plotVisOnly val="1"/>
    <c:dispBlanksAs val="gap"/>
  </c:chart>
  <c:spPr>
    <a:ln>
      <a:noFill/>
    </a:ln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/>
      <c:bar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chemeClr val="bg1">
                  <a:lumMod val="65000"/>
                </a:schemeClr>
              </a:solidFill>
            </c:spPr>
          </c:dPt>
          <c:dPt>
            <c:idx val="4"/>
            <c:spPr>
              <a:solidFill>
                <a:srgbClr val="FF0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3.200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4.822</a:t>
                    </a:r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7.064</a:t>
                    </a:r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10.300</a:t>
                    </a:r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12.000</a:t>
                    </a:r>
                  </a:p>
                </c:rich>
              </c:tx>
              <c:showVal val="1"/>
            </c:dLbl>
            <c:delete val="1"/>
          </c:dLbls>
          <c:val>
            <c:numRef>
              <c:f>Plan2!$B$1:$B$5</c:f>
              <c:numCache>
                <c:formatCode>General</c:formatCode>
                <c:ptCount val="5"/>
                <c:pt idx="0">
                  <c:v>3200</c:v>
                </c:pt>
                <c:pt idx="1">
                  <c:v>4822</c:v>
                </c:pt>
                <c:pt idx="2">
                  <c:v>7064</c:v>
                </c:pt>
                <c:pt idx="3">
                  <c:v>10300</c:v>
                </c:pt>
                <c:pt idx="4">
                  <c:v>12000</c:v>
                </c:pt>
              </c:numCache>
            </c:numRef>
          </c:val>
        </c:ser>
        <c:axId val="178578944"/>
        <c:axId val="180241920"/>
      </c:barChart>
      <c:catAx>
        <c:axId val="178578944"/>
        <c:scaling>
          <c:orientation val="minMax"/>
        </c:scaling>
        <c:delete val="1"/>
        <c:axPos val="b"/>
        <c:tickLblPos val="none"/>
        <c:crossAx val="180241920"/>
        <c:crosses val="autoZero"/>
        <c:auto val="1"/>
        <c:lblAlgn val="ctr"/>
        <c:lblOffset val="100"/>
      </c:catAx>
      <c:valAx>
        <c:axId val="18024192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 b="0"/>
            </a:pPr>
            <a:endParaRPr lang="pt-BR"/>
          </a:p>
        </c:txPr>
        <c:crossAx val="1785789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="1"/>
      </a:pPr>
      <a:endParaRPr lang="pt-BR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/>
      <c:barChart>
        <c:barDir val="bar"/>
        <c:grouping val="clustered"/>
        <c:ser>
          <c:idx val="0"/>
          <c:order val="0"/>
          <c:dPt>
            <c:idx val="0"/>
            <c:spPr>
              <a:solidFill>
                <a:srgbClr val="FF0000"/>
              </a:solidFill>
            </c:spPr>
          </c:dPt>
          <c:dPt>
            <c:idx val="1"/>
            <c:spPr>
              <a:solidFill>
                <a:srgbClr val="0070C0"/>
              </a:solidFill>
            </c:spPr>
          </c:dPt>
          <c:dLbls>
            <c:spPr>
              <a:solidFill>
                <a:schemeClr val="bg1"/>
              </a:solidFill>
            </c:spPr>
            <c:showVal val="1"/>
          </c:dLbls>
          <c:cat>
            <c:strRef>
              <c:f>'Acessos-total'!$A$1:$A$2</c:f>
              <c:strCache>
                <c:ptCount val="2"/>
                <c:pt idx="0">
                  <c:v>Acessos - 1º Octamest. de 2017</c:v>
                </c:pt>
                <c:pt idx="1">
                  <c:v>Acessos - 1º Octamest. de 2016</c:v>
                </c:pt>
              </c:strCache>
            </c:strRef>
          </c:cat>
          <c:val>
            <c:numRef>
              <c:f>'Acessos-total'!$B$1:$B$2</c:f>
              <c:numCache>
                <c:formatCode>#,##0</c:formatCode>
                <c:ptCount val="2"/>
                <c:pt idx="0">
                  <c:v>1441106</c:v>
                </c:pt>
                <c:pt idx="1">
                  <c:v>969338</c:v>
                </c:pt>
              </c:numCache>
            </c:numRef>
          </c:val>
        </c:ser>
        <c:axId val="183702272"/>
        <c:axId val="183733248"/>
      </c:barChart>
      <c:catAx>
        <c:axId val="183702272"/>
        <c:scaling>
          <c:orientation val="minMax"/>
        </c:scaling>
        <c:axPos val="l"/>
        <c:tickLblPos val="nextTo"/>
        <c:crossAx val="183733248"/>
        <c:crosses val="autoZero"/>
        <c:auto val="1"/>
        <c:lblAlgn val="ctr"/>
        <c:lblOffset val="100"/>
      </c:catAx>
      <c:valAx>
        <c:axId val="183733248"/>
        <c:scaling>
          <c:orientation val="minMax"/>
        </c:scaling>
        <c:axPos val="b"/>
        <c:majorGridlines/>
        <c:numFmt formatCode="#,##0" sourceLinked="1"/>
        <c:tickLblPos val="nextTo"/>
        <c:txPr>
          <a:bodyPr/>
          <a:lstStyle/>
          <a:p>
            <a:pPr>
              <a:defRPr sz="1000" b="0"/>
            </a:pPr>
            <a:endParaRPr lang="pt-BR"/>
          </a:p>
        </c:txPr>
        <c:crossAx val="183702272"/>
        <c:crosses val="autoZero"/>
        <c:crossBetween val="between"/>
      </c:valAx>
    </c:plotArea>
    <c:plotVisOnly val="1"/>
  </c:chart>
  <c:spPr>
    <a:ln>
      <a:noFill/>
    </a:ln>
  </c:spPr>
  <c:txPr>
    <a:bodyPr/>
    <a:lstStyle/>
    <a:p>
      <a:pPr>
        <a:defRPr sz="1400" b="1"/>
      </a:pPr>
      <a:endParaRPr lang="pt-BR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tter.com/funagbrasil" TargetMode="External"/><Relationship Id="rId2" Type="http://schemas.openxmlformats.org/officeDocument/2006/relationships/hyperlink" Target="http://www.youtube.com/funagbrasil" TargetMode="External"/><Relationship Id="rId1" Type="http://schemas.openxmlformats.org/officeDocument/2006/relationships/hyperlink" Target="http://www.facebook.com/funagbrasi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tter.com/funagbrasil" TargetMode="External"/><Relationship Id="rId2" Type="http://schemas.openxmlformats.org/officeDocument/2006/relationships/hyperlink" Target="http://www.youtube.com/funagbrasil" TargetMode="External"/><Relationship Id="rId1" Type="http://schemas.openxmlformats.org/officeDocument/2006/relationships/hyperlink" Target="http://www.facebook.com/funagbrasil" TargetMode="External"/><Relationship Id="rId6" Type="http://schemas.openxmlformats.org/officeDocument/2006/relationships/image" Target="../media/image341.png"/><Relationship Id="rId5" Type="http://schemas.openxmlformats.org/officeDocument/2006/relationships/image" Target="../media/image340.png"/><Relationship Id="rId4" Type="http://schemas.openxmlformats.org/officeDocument/2006/relationships/image" Target="../media/image33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funagbrasil" TargetMode="External"/><Relationship Id="rId2" Type="http://schemas.openxmlformats.org/officeDocument/2006/relationships/image" Target="../media/image55.png"/><Relationship Id="rId1" Type="http://schemas.openxmlformats.org/officeDocument/2006/relationships/hyperlink" Target="http://www.facebook.com/funagbrasil" TargetMode="External"/><Relationship Id="rId6" Type="http://schemas.openxmlformats.org/officeDocument/2006/relationships/image" Target="../media/image57.png"/><Relationship Id="rId5" Type="http://schemas.openxmlformats.org/officeDocument/2006/relationships/hyperlink" Target="http://www.twitter.com/funagbrasil" TargetMode="External"/><Relationship Id="rId4" Type="http://schemas.openxmlformats.org/officeDocument/2006/relationships/image" Target="../media/image5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022B7A-B799-40D3-B17F-2D12B1FBA7FC}" type="doc">
      <dgm:prSet loTypeId="urn:microsoft.com/office/officeart/2005/8/layout/vList3#1" loCatId="list" qsTypeId="urn:microsoft.com/office/officeart/2005/8/quickstyle/simple1" qsCatId="simple" csTypeId="urn:microsoft.com/office/officeart/2005/8/colors/accent1_5" csCatId="accent1" phldr="1"/>
      <dgm:spPr/>
    </dgm:pt>
    <dgm:pt modelId="{CDFB4FE0-94F0-47AA-B052-542AFE199344}">
      <dgm:prSet phldrT="[Texto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pt-BR" baseline="0" dirty="0">
              <a:solidFill>
                <a:srgbClr val="5C5C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xmlns:r="http://schemas.openxmlformats.org/officeDocument/2006/relationships" r:id="rId1"/>
            </a:rPr>
            <a:t>www.facebook.com/funagbrasil</a:t>
          </a:r>
          <a:endParaRPr lang="pt-BR" baseline="0" dirty="0">
            <a:solidFill>
              <a:srgbClr val="5C5C5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7625980-C9D9-4B66-AA67-4D9E694ADE31}" type="parTrans" cxnId="{9E2BFB0F-B279-464C-AEF5-D8AE8BC7C43B}">
      <dgm:prSet/>
      <dgm:spPr/>
      <dgm:t>
        <a:bodyPr/>
        <a:lstStyle/>
        <a:p>
          <a:endParaRPr lang="pt-BR"/>
        </a:p>
      </dgm:t>
    </dgm:pt>
    <dgm:pt modelId="{CB95FCDF-973D-43A1-8868-EAEDBC66965C}" type="sibTrans" cxnId="{9E2BFB0F-B279-464C-AEF5-D8AE8BC7C43B}">
      <dgm:prSet/>
      <dgm:spPr/>
      <dgm:t>
        <a:bodyPr/>
        <a:lstStyle/>
        <a:p>
          <a:endParaRPr lang="pt-BR"/>
        </a:p>
      </dgm:t>
    </dgm:pt>
    <dgm:pt modelId="{C4EC4CF3-3CFB-46AB-8F90-58A36260C511}">
      <dgm:prSet phldrT="[Texto]"/>
      <dgm:spPr>
        <a:solidFill>
          <a:schemeClr val="bg1">
            <a:lumMod val="85000"/>
            <a:alpha val="70000"/>
          </a:schemeClr>
        </a:solidFill>
      </dgm:spPr>
      <dgm:t>
        <a:bodyPr/>
        <a:lstStyle/>
        <a:p>
          <a:r>
            <a:rPr lang="pt-BR" dirty="0">
              <a:solidFill>
                <a:srgbClr val="5C5C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xmlns:r="http://schemas.openxmlformats.org/officeDocument/2006/relationships" r:id="rId2"/>
            </a:rPr>
            <a:t>www.youtube.com/funagbrasil</a:t>
          </a:r>
          <a:endParaRPr lang="pt-BR" dirty="0">
            <a:solidFill>
              <a:srgbClr val="5C5C5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E760CFE-01F6-4730-85A7-CFF6F007F126}" type="parTrans" cxnId="{7397D32A-9F63-4AF2-9064-B3B08FFB5BC6}">
      <dgm:prSet/>
      <dgm:spPr/>
      <dgm:t>
        <a:bodyPr/>
        <a:lstStyle/>
        <a:p>
          <a:endParaRPr lang="pt-BR"/>
        </a:p>
      </dgm:t>
    </dgm:pt>
    <dgm:pt modelId="{1455B1B3-EF77-4045-89FC-1400F1CFEE15}" type="sibTrans" cxnId="{7397D32A-9F63-4AF2-9064-B3B08FFB5BC6}">
      <dgm:prSet/>
      <dgm:spPr/>
      <dgm:t>
        <a:bodyPr/>
        <a:lstStyle/>
        <a:p>
          <a:endParaRPr lang="pt-BR"/>
        </a:p>
      </dgm:t>
    </dgm:pt>
    <dgm:pt modelId="{94D7A9AB-5738-4B37-B12D-684D12AD3FAB}">
      <dgm:prSet phldrT="[Texto]"/>
      <dgm:spPr>
        <a:solidFill>
          <a:schemeClr val="bg1">
            <a:lumMod val="65000"/>
            <a:alpha val="50000"/>
          </a:schemeClr>
        </a:solidFill>
      </dgm:spPr>
      <dgm:t>
        <a:bodyPr/>
        <a:lstStyle/>
        <a:p>
          <a:r>
            <a:rPr lang="pt-BR" dirty="0">
              <a:solidFill>
                <a:srgbClr val="5C5C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xmlns:r="http://schemas.openxmlformats.org/officeDocument/2006/relationships" r:id="rId3"/>
            </a:rPr>
            <a:t>www.twitter.com/funagbrasil</a:t>
          </a:r>
          <a:endParaRPr lang="pt-BR" dirty="0">
            <a:solidFill>
              <a:srgbClr val="5C5C5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27C15F3-71C8-4780-B1DA-467634980961}" type="parTrans" cxnId="{271740C3-0CE7-4475-AD2A-A339BB59B254}">
      <dgm:prSet/>
      <dgm:spPr/>
      <dgm:t>
        <a:bodyPr/>
        <a:lstStyle/>
        <a:p>
          <a:endParaRPr lang="pt-BR"/>
        </a:p>
      </dgm:t>
    </dgm:pt>
    <dgm:pt modelId="{D62BCE97-FE25-4209-A73B-8DDE3BE04B6D}" type="sibTrans" cxnId="{271740C3-0CE7-4475-AD2A-A339BB59B254}">
      <dgm:prSet/>
      <dgm:spPr/>
      <dgm:t>
        <a:bodyPr/>
        <a:lstStyle/>
        <a:p>
          <a:endParaRPr lang="pt-BR"/>
        </a:p>
      </dgm:t>
    </dgm:pt>
    <dgm:pt modelId="{AB37BF78-51D1-4E48-8CFA-FEC802AC6D9D}" type="pres">
      <dgm:prSet presAssocID="{02022B7A-B799-40D3-B17F-2D12B1FBA7FC}" presName="linearFlow" presStyleCnt="0">
        <dgm:presLayoutVars>
          <dgm:dir/>
          <dgm:resizeHandles val="exact"/>
        </dgm:presLayoutVars>
      </dgm:prSet>
      <dgm:spPr/>
    </dgm:pt>
    <dgm:pt modelId="{038CEBDE-1F75-42A0-BF53-E003EA00BD68}" type="pres">
      <dgm:prSet presAssocID="{CDFB4FE0-94F0-47AA-B052-542AFE199344}" presName="composite" presStyleCnt="0"/>
      <dgm:spPr/>
    </dgm:pt>
    <dgm:pt modelId="{61AF66FC-A060-4B20-B1C4-2D6428B93DAC}" type="pres">
      <dgm:prSet presAssocID="{CDFB4FE0-94F0-47AA-B052-542AFE199344}" presName="imgShp" presStyleLbl="fgImgPlace1" presStyleIdx="0" presStyleCnt="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893E220-C7B4-4E8B-9594-371C62AAA4FE}" type="pres">
      <dgm:prSet presAssocID="{CDFB4FE0-94F0-47AA-B052-542AFE199344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0F4FF56-9655-4C86-A059-92EABD80A881}" type="pres">
      <dgm:prSet presAssocID="{CB95FCDF-973D-43A1-8868-EAEDBC66965C}" presName="spacing" presStyleCnt="0"/>
      <dgm:spPr/>
    </dgm:pt>
    <dgm:pt modelId="{2C688231-C004-4539-8BE2-840DBCE8B004}" type="pres">
      <dgm:prSet presAssocID="{C4EC4CF3-3CFB-46AB-8F90-58A36260C511}" presName="composite" presStyleCnt="0"/>
      <dgm:spPr/>
    </dgm:pt>
    <dgm:pt modelId="{50B58E28-5DBC-49BC-A861-D368075D1807}" type="pres">
      <dgm:prSet presAssocID="{C4EC4CF3-3CFB-46AB-8F90-58A36260C511}" presName="imgShp" presStyleLbl="fgImgPlace1" presStyleIdx="1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30F8822-628B-4AD4-8196-714BD11D1150}" type="pres">
      <dgm:prSet presAssocID="{C4EC4CF3-3CFB-46AB-8F90-58A36260C511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A0E56BC-3626-4C7D-8683-6247020960BA}" type="pres">
      <dgm:prSet presAssocID="{1455B1B3-EF77-4045-89FC-1400F1CFEE15}" presName="spacing" presStyleCnt="0"/>
      <dgm:spPr/>
    </dgm:pt>
    <dgm:pt modelId="{4DAAC0FC-98AB-4C8A-A8B0-9E7FDD85D14C}" type="pres">
      <dgm:prSet presAssocID="{94D7A9AB-5738-4B37-B12D-684D12AD3FAB}" presName="composite" presStyleCnt="0"/>
      <dgm:spPr/>
    </dgm:pt>
    <dgm:pt modelId="{C6FA1234-49C0-4C88-836C-5B833912B71D}" type="pres">
      <dgm:prSet presAssocID="{94D7A9AB-5738-4B37-B12D-684D12AD3FAB}" presName="imgShp" presStyleLbl="fgImgPlace1" presStyleIdx="2" presStyleCnt="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1A2BBB0-05C5-4ABF-9760-C4E9293B207B}" type="pres">
      <dgm:prSet presAssocID="{94D7A9AB-5738-4B37-B12D-684D12AD3FAB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7CDBF14-BAB1-4906-A72D-D22924B3DF4D}" type="presOf" srcId="{C4EC4CF3-3CFB-46AB-8F90-58A36260C511}" destId="{130F8822-628B-4AD4-8196-714BD11D1150}" srcOrd="0" destOrd="0" presId="urn:microsoft.com/office/officeart/2005/8/layout/vList3#1"/>
    <dgm:cxn modelId="{7397D32A-9F63-4AF2-9064-B3B08FFB5BC6}" srcId="{02022B7A-B799-40D3-B17F-2D12B1FBA7FC}" destId="{C4EC4CF3-3CFB-46AB-8F90-58A36260C511}" srcOrd="1" destOrd="0" parTransId="{4E760CFE-01F6-4730-85A7-CFF6F007F126}" sibTransId="{1455B1B3-EF77-4045-89FC-1400F1CFEE15}"/>
    <dgm:cxn modelId="{DC52BE07-F35B-4796-8335-E5A45DEFF2E6}" type="presOf" srcId="{94D7A9AB-5738-4B37-B12D-684D12AD3FAB}" destId="{61A2BBB0-05C5-4ABF-9760-C4E9293B207B}" srcOrd="0" destOrd="0" presId="urn:microsoft.com/office/officeart/2005/8/layout/vList3#1"/>
    <dgm:cxn modelId="{271740C3-0CE7-4475-AD2A-A339BB59B254}" srcId="{02022B7A-B799-40D3-B17F-2D12B1FBA7FC}" destId="{94D7A9AB-5738-4B37-B12D-684D12AD3FAB}" srcOrd="2" destOrd="0" parTransId="{027C15F3-71C8-4780-B1DA-467634980961}" sibTransId="{D62BCE97-FE25-4209-A73B-8DDE3BE04B6D}"/>
    <dgm:cxn modelId="{9E2BFB0F-B279-464C-AEF5-D8AE8BC7C43B}" srcId="{02022B7A-B799-40D3-B17F-2D12B1FBA7FC}" destId="{CDFB4FE0-94F0-47AA-B052-542AFE199344}" srcOrd="0" destOrd="0" parTransId="{87625980-C9D9-4B66-AA67-4D9E694ADE31}" sibTransId="{CB95FCDF-973D-43A1-8868-EAEDBC66965C}"/>
    <dgm:cxn modelId="{E94FA00A-E0B9-4731-B3C7-03572648A70A}" type="presOf" srcId="{02022B7A-B799-40D3-B17F-2D12B1FBA7FC}" destId="{AB37BF78-51D1-4E48-8CFA-FEC802AC6D9D}" srcOrd="0" destOrd="0" presId="urn:microsoft.com/office/officeart/2005/8/layout/vList3#1"/>
    <dgm:cxn modelId="{F2306E9B-351E-4B0A-8E5E-9D3DB82D823D}" type="presOf" srcId="{CDFB4FE0-94F0-47AA-B052-542AFE199344}" destId="{D893E220-C7B4-4E8B-9594-371C62AAA4FE}" srcOrd="0" destOrd="0" presId="urn:microsoft.com/office/officeart/2005/8/layout/vList3#1"/>
    <dgm:cxn modelId="{A7501929-C4A2-44E2-BDC5-49CFE2B41217}" type="presParOf" srcId="{AB37BF78-51D1-4E48-8CFA-FEC802AC6D9D}" destId="{038CEBDE-1F75-42A0-BF53-E003EA00BD68}" srcOrd="0" destOrd="0" presId="urn:microsoft.com/office/officeart/2005/8/layout/vList3#1"/>
    <dgm:cxn modelId="{F6041BA5-DDC4-4BA8-94A9-EA2FBDAB84B8}" type="presParOf" srcId="{038CEBDE-1F75-42A0-BF53-E003EA00BD68}" destId="{61AF66FC-A060-4B20-B1C4-2D6428B93DAC}" srcOrd="0" destOrd="0" presId="urn:microsoft.com/office/officeart/2005/8/layout/vList3#1"/>
    <dgm:cxn modelId="{2BBDD686-1512-4CCB-84C7-2092E23B175F}" type="presParOf" srcId="{038CEBDE-1F75-42A0-BF53-E003EA00BD68}" destId="{D893E220-C7B4-4E8B-9594-371C62AAA4FE}" srcOrd="1" destOrd="0" presId="urn:microsoft.com/office/officeart/2005/8/layout/vList3#1"/>
    <dgm:cxn modelId="{683A63B6-62C6-49AF-8B3B-C317E0C854E7}" type="presParOf" srcId="{AB37BF78-51D1-4E48-8CFA-FEC802AC6D9D}" destId="{70F4FF56-9655-4C86-A059-92EABD80A881}" srcOrd="1" destOrd="0" presId="urn:microsoft.com/office/officeart/2005/8/layout/vList3#1"/>
    <dgm:cxn modelId="{2F7314EC-17C3-467A-BABC-1B342B203A2C}" type="presParOf" srcId="{AB37BF78-51D1-4E48-8CFA-FEC802AC6D9D}" destId="{2C688231-C004-4539-8BE2-840DBCE8B004}" srcOrd="2" destOrd="0" presId="urn:microsoft.com/office/officeart/2005/8/layout/vList3#1"/>
    <dgm:cxn modelId="{B8CD6E16-067C-4683-95F7-B87859373A50}" type="presParOf" srcId="{2C688231-C004-4539-8BE2-840DBCE8B004}" destId="{50B58E28-5DBC-49BC-A861-D368075D1807}" srcOrd="0" destOrd="0" presId="urn:microsoft.com/office/officeart/2005/8/layout/vList3#1"/>
    <dgm:cxn modelId="{C91F202E-E8D8-4C84-9B8C-4267EEFE033C}" type="presParOf" srcId="{2C688231-C004-4539-8BE2-840DBCE8B004}" destId="{130F8822-628B-4AD4-8196-714BD11D1150}" srcOrd="1" destOrd="0" presId="urn:microsoft.com/office/officeart/2005/8/layout/vList3#1"/>
    <dgm:cxn modelId="{BC04ACEF-935A-4B3E-BB52-5A6BAECDF62B}" type="presParOf" srcId="{AB37BF78-51D1-4E48-8CFA-FEC802AC6D9D}" destId="{2A0E56BC-3626-4C7D-8683-6247020960BA}" srcOrd="3" destOrd="0" presId="urn:microsoft.com/office/officeart/2005/8/layout/vList3#1"/>
    <dgm:cxn modelId="{59BE3396-25D9-4419-9E44-04179FC19FB4}" type="presParOf" srcId="{AB37BF78-51D1-4E48-8CFA-FEC802AC6D9D}" destId="{4DAAC0FC-98AB-4C8A-A8B0-9E7FDD85D14C}" srcOrd="4" destOrd="0" presId="urn:microsoft.com/office/officeart/2005/8/layout/vList3#1"/>
    <dgm:cxn modelId="{4D26BFE6-FDA2-486A-A459-7592B7C1F1BF}" type="presParOf" srcId="{4DAAC0FC-98AB-4C8A-A8B0-9E7FDD85D14C}" destId="{C6FA1234-49C0-4C88-836C-5B833912B71D}" srcOrd="0" destOrd="0" presId="urn:microsoft.com/office/officeart/2005/8/layout/vList3#1"/>
    <dgm:cxn modelId="{9F888708-17F1-4CF7-8E22-2D2961153087}" type="presParOf" srcId="{4DAAC0FC-98AB-4C8A-A8B0-9E7FDD85D14C}" destId="{61A2BBB0-05C5-4ABF-9760-C4E9293B207B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022B7A-B799-40D3-B17F-2D12B1FBA7FC}" type="doc">
      <dgm:prSet loTypeId="urn:microsoft.com/office/officeart/2005/8/layout/vList3#2" loCatId="list" qsTypeId="urn:microsoft.com/office/officeart/2005/8/quickstyle/simple1" qsCatId="simple" csTypeId="urn:microsoft.com/office/officeart/2005/8/colors/accent1_5" csCatId="accent1" phldr="1"/>
      <dgm:spPr/>
    </dgm:pt>
    <dgm:pt modelId="{CDFB4FE0-94F0-47AA-B052-542AFE199344}">
      <dgm:prSet phldrT="[Texto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pt-BR" baseline="0" dirty="0">
              <a:solidFill>
                <a:srgbClr val="5C5C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xmlns:r="http://schemas.openxmlformats.org/officeDocument/2006/relationships" r:id="rId1"/>
            </a:rPr>
            <a:t>www.facebook.com/funagbrasil</a:t>
          </a:r>
          <a:endParaRPr lang="pt-BR" baseline="0" dirty="0">
            <a:solidFill>
              <a:srgbClr val="5C5C5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7625980-C9D9-4B66-AA67-4D9E694ADE31}" type="parTrans" cxnId="{9E2BFB0F-B279-464C-AEF5-D8AE8BC7C43B}">
      <dgm:prSet/>
      <dgm:spPr/>
      <dgm:t>
        <a:bodyPr/>
        <a:lstStyle/>
        <a:p>
          <a:endParaRPr lang="pt-BR"/>
        </a:p>
      </dgm:t>
    </dgm:pt>
    <dgm:pt modelId="{CB95FCDF-973D-43A1-8868-EAEDBC66965C}" type="sibTrans" cxnId="{9E2BFB0F-B279-464C-AEF5-D8AE8BC7C43B}">
      <dgm:prSet/>
      <dgm:spPr/>
      <dgm:t>
        <a:bodyPr/>
        <a:lstStyle/>
        <a:p>
          <a:endParaRPr lang="pt-BR"/>
        </a:p>
      </dgm:t>
    </dgm:pt>
    <dgm:pt modelId="{C4EC4CF3-3CFB-46AB-8F90-58A36260C511}">
      <dgm:prSet phldrT="[Texto]"/>
      <dgm:spPr>
        <a:solidFill>
          <a:schemeClr val="bg1">
            <a:lumMod val="85000"/>
            <a:alpha val="70000"/>
          </a:schemeClr>
        </a:solidFill>
      </dgm:spPr>
      <dgm:t>
        <a:bodyPr/>
        <a:lstStyle/>
        <a:p>
          <a:r>
            <a:rPr lang="pt-BR" dirty="0">
              <a:solidFill>
                <a:srgbClr val="5C5C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xmlns:r="http://schemas.openxmlformats.org/officeDocument/2006/relationships" r:id="rId2"/>
            </a:rPr>
            <a:t>www.youtube.com/funagbrasil</a:t>
          </a:r>
          <a:endParaRPr lang="pt-BR" dirty="0">
            <a:solidFill>
              <a:srgbClr val="5C5C5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E760CFE-01F6-4730-85A7-CFF6F007F126}" type="parTrans" cxnId="{7397D32A-9F63-4AF2-9064-B3B08FFB5BC6}">
      <dgm:prSet/>
      <dgm:spPr/>
      <dgm:t>
        <a:bodyPr/>
        <a:lstStyle/>
        <a:p>
          <a:endParaRPr lang="pt-BR"/>
        </a:p>
      </dgm:t>
    </dgm:pt>
    <dgm:pt modelId="{1455B1B3-EF77-4045-89FC-1400F1CFEE15}" type="sibTrans" cxnId="{7397D32A-9F63-4AF2-9064-B3B08FFB5BC6}">
      <dgm:prSet/>
      <dgm:spPr/>
      <dgm:t>
        <a:bodyPr/>
        <a:lstStyle/>
        <a:p>
          <a:endParaRPr lang="pt-BR"/>
        </a:p>
      </dgm:t>
    </dgm:pt>
    <dgm:pt modelId="{94D7A9AB-5738-4B37-B12D-684D12AD3FAB}">
      <dgm:prSet phldrT="[Texto]"/>
      <dgm:spPr>
        <a:solidFill>
          <a:schemeClr val="bg1">
            <a:lumMod val="65000"/>
            <a:alpha val="50000"/>
          </a:schemeClr>
        </a:solidFill>
      </dgm:spPr>
      <dgm:t>
        <a:bodyPr/>
        <a:lstStyle/>
        <a:p>
          <a:r>
            <a:rPr lang="pt-BR" dirty="0">
              <a:solidFill>
                <a:srgbClr val="5C5C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xmlns:r="http://schemas.openxmlformats.org/officeDocument/2006/relationships" r:id="rId3"/>
            </a:rPr>
            <a:t>www.twitter.com/funagbrasil</a:t>
          </a:r>
          <a:endParaRPr lang="pt-BR" dirty="0">
            <a:solidFill>
              <a:srgbClr val="5C5C5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27C15F3-71C8-4780-B1DA-467634980961}" type="parTrans" cxnId="{271740C3-0CE7-4475-AD2A-A339BB59B254}">
      <dgm:prSet/>
      <dgm:spPr/>
      <dgm:t>
        <a:bodyPr/>
        <a:lstStyle/>
        <a:p>
          <a:endParaRPr lang="pt-BR"/>
        </a:p>
      </dgm:t>
    </dgm:pt>
    <dgm:pt modelId="{D62BCE97-FE25-4209-A73B-8DDE3BE04B6D}" type="sibTrans" cxnId="{271740C3-0CE7-4475-AD2A-A339BB59B254}">
      <dgm:prSet/>
      <dgm:spPr/>
      <dgm:t>
        <a:bodyPr/>
        <a:lstStyle/>
        <a:p>
          <a:endParaRPr lang="pt-BR"/>
        </a:p>
      </dgm:t>
    </dgm:pt>
    <dgm:pt modelId="{AB37BF78-51D1-4E48-8CFA-FEC802AC6D9D}" type="pres">
      <dgm:prSet presAssocID="{02022B7A-B799-40D3-B17F-2D12B1FBA7FC}" presName="linearFlow" presStyleCnt="0">
        <dgm:presLayoutVars>
          <dgm:dir/>
          <dgm:resizeHandles val="exact"/>
        </dgm:presLayoutVars>
      </dgm:prSet>
      <dgm:spPr/>
    </dgm:pt>
    <dgm:pt modelId="{038CEBDE-1F75-42A0-BF53-E003EA00BD68}" type="pres">
      <dgm:prSet presAssocID="{CDFB4FE0-94F0-47AA-B052-542AFE199344}" presName="composite" presStyleCnt="0"/>
      <dgm:spPr/>
    </dgm:pt>
    <dgm:pt modelId="{61AF66FC-A060-4B20-B1C4-2D6428B93DAC}" type="pres">
      <dgm:prSet presAssocID="{CDFB4FE0-94F0-47AA-B052-542AFE199344}" presName="imgShp" presStyleLbl="fgImgPlace1" presStyleIdx="0" presStyleCnt="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893E220-C7B4-4E8B-9594-371C62AAA4FE}" type="pres">
      <dgm:prSet presAssocID="{CDFB4FE0-94F0-47AA-B052-542AFE199344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0F4FF56-9655-4C86-A059-92EABD80A881}" type="pres">
      <dgm:prSet presAssocID="{CB95FCDF-973D-43A1-8868-EAEDBC66965C}" presName="spacing" presStyleCnt="0"/>
      <dgm:spPr/>
    </dgm:pt>
    <dgm:pt modelId="{2C688231-C004-4539-8BE2-840DBCE8B004}" type="pres">
      <dgm:prSet presAssocID="{C4EC4CF3-3CFB-46AB-8F90-58A36260C511}" presName="composite" presStyleCnt="0"/>
      <dgm:spPr/>
    </dgm:pt>
    <dgm:pt modelId="{50B58E28-5DBC-49BC-A861-D368075D1807}" type="pres">
      <dgm:prSet presAssocID="{C4EC4CF3-3CFB-46AB-8F90-58A36260C511}" presName="imgShp" presStyleLbl="fgImgPlace1" presStyleIdx="1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30F8822-628B-4AD4-8196-714BD11D1150}" type="pres">
      <dgm:prSet presAssocID="{C4EC4CF3-3CFB-46AB-8F90-58A36260C511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A0E56BC-3626-4C7D-8683-6247020960BA}" type="pres">
      <dgm:prSet presAssocID="{1455B1B3-EF77-4045-89FC-1400F1CFEE15}" presName="spacing" presStyleCnt="0"/>
      <dgm:spPr/>
    </dgm:pt>
    <dgm:pt modelId="{4DAAC0FC-98AB-4C8A-A8B0-9E7FDD85D14C}" type="pres">
      <dgm:prSet presAssocID="{94D7A9AB-5738-4B37-B12D-684D12AD3FAB}" presName="composite" presStyleCnt="0"/>
      <dgm:spPr/>
    </dgm:pt>
    <dgm:pt modelId="{C6FA1234-49C0-4C88-836C-5B833912B71D}" type="pres">
      <dgm:prSet presAssocID="{94D7A9AB-5738-4B37-B12D-684D12AD3FAB}" presName="imgShp" presStyleLbl="fgImgPlace1" presStyleIdx="2" presStyleCnt="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1A2BBB0-05C5-4ABF-9760-C4E9293B207B}" type="pres">
      <dgm:prSet presAssocID="{94D7A9AB-5738-4B37-B12D-684D12AD3FAB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806D095-3F0B-44C9-A87B-4E2440D059D5}" type="presOf" srcId="{02022B7A-B799-40D3-B17F-2D12B1FBA7FC}" destId="{AB37BF78-51D1-4E48-8CFA-FEC802AC6D9D}" srcOrd="0" destOrd="0" presId="urn:microsoft.com/office/officeart/2005/8/layout/vList3#2"/>
    <dgm:cxn modelId="{1F792410-0D37-484F-92EE-1C2C9F7902EE}" type="presOf" srcId="{94D7A9AB-5738-4B37-B12D-684D12AD3FAB}" destId="{61A2BBB0-05C5-4ABF-9760-C4E9293B207B}" srcOrd="0" destOrd="0" presId="urn:microsoft.com/office/officeart/2005/8/layout/vList3#2"/>
    <dgm:cxn modelId="{F98149D1-0167-4FAB-B21F-DA757D75E728}" type="presOf" srcId="{C4EC4CF3-3CFB-46AB-8F90-58A36260C511}" destId="{130F8822-628B-4AD4-8196-714BD11D1150}" srcOrd="0" destOrd="0" presId="urn:microsoft.com/office/officeart/2005/8/layout/vList3#2"/>
    <dgm:cxn modelId="{7397D32A-9F63-4AF2-9064-B3B08FFB5BC6}" srcId="{02022B7A-B799-40D3-B17F-2D12B1FBA7FC}" destId="{C4EC4CF3-3CFB-46AB-8F90-58A36260C511}" srcOrd="1" destOrd="0" parTransId="{4E760CFE-01F6-4730-85A7-CFF6F007F126}" sibTransId="{1455B1B3-EF77-4045-89FC-1400F1CFEE15}"/>
    <dgm:cxn modelId="{271740C3-0CE7-4475-AD2A-A339BB59B254}" srcId="{02022B7A-B799-40D3-B17F-2D12B1FBA7FC}" destId="{94D7A9AB-5738-4B37-B12D-684D12AD3FAB}" srcOrd="2" destOrd="0" parTransId="{027C15F3-71C8-4780-B1DA-467634980961}" sibTransId="{D62BCE97-FE25-4209-A73B-8DDE3BE04B6D}"/>
    <dgm:cxn modelId="{9E2BFB0F-B279-464C-AEF5-D8AE8BC7C43B}" srcId="{02022B7A-B799-40D3-B17F-2D12B1FBA7FC}" destId="{CDFB4FE0-94F0-47AA-B052-542AFE199344}" srcOrd="0" destOrd="0" parTransId="{87625980-C9D9-4B66-AA67-4D9E694ADE31}" sibTransId="{CB95FCDF-973D-43A1-8868-EAEDBC66965C}"/>
    <dgm:cxn modelId="{D31B49FC-4BEE-444A-AF11-E3264A1060BA}" type="presOf" srcId="{CDFB4FE0-94F0-47AA-B052-542AFE199344}" destId="{D893E220-C7B4-4E8B-9594-371C62AAA4FE}" srcOrd="0" destOrd="0" presId="urn:microsoft.com/office/officeart/2005/8/layout/vList3#2"/>
    <dgm:cxn modelId="{2F3FAB2F-89B0-4098-9CA4-2B7559672C41}" type="presParOf" srcId="{AB37BF78-51D1-4E48-8CFA-FEC802AC6D9D}" destId="{038CEBDE-1F75-42A0-BF53-E003EA00BD68}" srcOrd="0" destOrd="0" presId="urn:microsoft.com/office/officeart/2005/8/layout/vList3#2"/>
    <dgm:cxn modelId="{8102723D-2072-4DC0-B159-44F91CCFE07A}" type="presParOf" srcId="{038CEBDE-1F75-42A0-BF53-E003EA00BD68}" destId="{61AF66FC-A060-4B20-B1C4-2D6428B93DAC}" srcOrd="0" destOrd="0" presId="urn:microsoft.com/office/officeart/2005/8/layout/vList3#2"/>
    <dgm:cxn modelId="{0A78F231-E35B-4454-AA62-E0F2BE426D24}" type="presParOf" srcId="{038CEBDE-1F75-42A0-BF53-E003EA00BD68}" destId="{D893E220-C7B4-4E8B-9594-371C62AAA4FE}" srcOrd="1" destOrd="0" presId="urn:microsoft.com/office/officeart/2005/8/layout/vList3#2"/>
    <dgm:cxn modelId="{B99EC726-8A55-46A9-B402-1255F33985E2}" type="presParOf" srcId="{AB37BF78-51D1-4E48-8CFA-FEC802AC6D9D}" destId="{70F4FF56-9655-4C86-A059-92EABD80A881}" srcOrd="1" destOrd="0" presId="urn:microsoft.com/office/officeart/2005/8/layout/vList3#2"/>
    <dgm:cxn modelId="{5A059520-8A2E-4322-85AA-B94224B2294D}" type="presParOf" srcId="{AB37BF78-51D1-4E48-8CFA-FEC802AC6D9D}" destId="{2C688231-C004-4539-8BE2-840DBCE8B004}" srcOrd="2" destOrd="0" presId="urn:microsoft.com/office/officeart/2005/8/layout/vList3#2"/>
    <dgm:cxn modelId="{F8C03A9E-57ED-4D1A-9AD8-7EC3B92A75F0}" type="presParOf" srcId="{2C688231-C004-4539-8BE2-840DBCE8B004}" destId="{50B58E28-5DBC-49BC-A861-D368075D1807}" srcOrd="0" destOrd="0" presId="urn:microsoft.com/office/officeart/2005/8/layout/vList3#2"/>
    <dgm:cxn modelId="{5B306510-D8BD-4365-934C-E8921188E007}" type="presParOf" srcId="{2C688231-C004-4539-8BE2-840DBCE8B004}" destId="{130F8822-628B-4AD4-8196-714BD11D1150}" srcOrd="1" destOrd="0" presId="urn:microsoft.com/office/officeart/2005/8/layout/vList3#2"/>
    <dgm:cxn modelId="{8C705FE0-1B9D-403C-BD08-44247E8E9678}" type="presParOf" srcId="{AB37BF78-51D1-4E48-8CFA-FEC802AC6D9D}" destId="{2A0E56BC-3626-4C7D-8683-6247020960BA}" srcOrd="3" destOrd="0" presId="urn:microsoft.com/office/officeart/2005/8/layout/vList3#2"/>
    <dgm:cxn modelId="{D6C04DC5-A0C8-43FE-90BA-90CE6EAB714F}" type="presParOf" srcId="{AB37BF78-51D1-4E48-8CFA-FEC802AC6D9D}" destId="{4DAAC0FC-98AB-4C8A-A8B0-9E7FDD85D14C}" srcOrd="4" destOrd="0" presId="urn:microsoft.com/office/officeart/2005/8/layout/vList3#2"/>
    <dgm:cxn modelId="{ECA62A08-11CF-4401-A76E-7F00E6266E97}" type="presParOf" srcId="{4DAAC0FC-98AB-4C8A-A8B0-9E7FDD85D14C}" destId="{C6FA1234-49C0-4C88-836C-5B833912B71D}" srcOrd="0" destOrd="0" presId="urn:microsoft.com/office/officeart/2005/8/layout/vList3#2"/>
    <dgm:cxn modelId="{96B37EA1-0A12-4F13-9957-357EB44E781D}" type="presParOf" srcId="{4DAAC0FC-98AB-4C8A-A8B0-9E7FDD85D14C}" destId="{61A2BBB0-05C5-4ABF-9760-C4E9293B207B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893E220-C7B4-4E8B-9594-371C62AAA4FE}">
      <dsp:nvSpPr>
        <dsp:cNvPr id="0" name=""/>
        <dsp:cNvSpPr/>
      </dsp:nvSpPr>
      <dsp:spPr>
        <a:xfrm rot="10800000">
          <a:off x="1309439" y="265"/>
          <a:ext cx="4582248" cy="621056"/>
        </a:xfrm>
        <a:prstGeom prst="homePlate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869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baseline="0" dirty="0">
              <a:solidFill>
                <a:srgbClr val="5C5C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xmlns:r="http://schemas.openxmlformats.org/officeDocument/2006/relationships" r:id="rId1"/>
            </a:rPr>
            <a:t>www.facebook.com/funagbrasil</a:t>
          </a:r>
          <a:endParaRPr lang="pt-BR" sz="1500" kern="1200" baseline="0" dirty="0">
            <a:solidFill>
              <a:srgbClr val="5C5C5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 rot="10800000">
        <a:off x="1309439" y="265"/>
        <a:ext cx="4582248" cy="621056"/>
      </dsp:txXfrm>
    </dsp:sp>
    <dsp:sp modelId="{61AF66FC-A060-4B20-B1C4-2D6428B93DAC}">
      <dsp:nvSpPr>
        <dsp:cNvPr id="0" name=""/>
        <dsp:cNvSpPr/>
      </dsp:nvSpPr>
      <dsp:spPr>
        <a:xfrm>
          <a:off x="998911" y="265"/>
          <a:ext cx="621056" cy="62105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0F8822-628B-4AD4-8196-714BD11D1150}">
      <dsp:nvSpPr>
        <dsp:cNvPr id="0" name=""/>
        <dsp:cNvSpPr/>
      </dsp:nvSpPr>
      <dsp:spPr>
        <a:xfrm rot="10800000">
          <a:off x="1309439" y="776586"/>
          <a:ext cx="4582248" cy="621056"/>
        </a:xfrm>
        <a:prstGeom prst="homePlate">
          <a:avLst/>
        </a:prstGeom>
        <a:solidFill>
          <a:schemeClr val="bg1">
            <a:lumMod val="85000"/>
            <a:alpha val="7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869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>
              <a:solidFill>
                <a:srgbClr val="5C5C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xmlns:r="http://schemas.openxmlformats.org/officeDocument/2006/relationships" r:id="rId3"/>
            </a:rPr>
            <a:t>www.youtube.com/funagbrasil</a:t>
          </a:r>
          <a:endParaRPr lang="pt-BR" sz="1500" kern="1200" dirty="0">
            <a:solidFill>
              <a:srgbClr val="5C5C5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 rot="10800000">
        <a:off x="1309439" y="776586"/>
        <a:ext cx="4582248" cy="621056"/>
      </dsp:txXfrm>
    </dsp:sp>
    <dsp:sp modelId="{50B58E28-5DBC-49BC-A861-D368075D1807}">
      <dsp:nvSpPr>
        <dsp:cNvPr id="0" name=""/>
        <dsp:cNvSpPr/>
      </dsp:nvSpPr>
      <dsp:spPr>
        <a:xfrm>
          <a:off x="998911" y="776586"/>
          <a:ext cx="621056" cy="62105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2BBB0-05C5-4ABF-9760-C4E9293B207B}">
      <dsp:nvSpPr>
        <dsp:cNvPr id="0" name=""/>
        <dsp:cNvSpPr/>
      </dsp:nvSpPr>
      <dsp:spPr>
        <a:xfrm rot="10800000">
          <a:off x="1309439" y="1552907"/>
          <a:ext cx="4582248" cy="621056"/>
        </a:xfrm>
        <a:prstGeom prst="homePlate">
          <a:avLst/>
        </a:prstGeom>
        <a:solidFill>
          <a:schemeClr val="bg1">
            <a:lumMod val="6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869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>
              <a:solidFill>
                <a:srgbClr val="5C5C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xmlns:r="http://schemas.openxmlformats.org/officeDocument/2006/relationships" r:id="rId5"/>
            </a:rPr>
            <a:t>www.twitter.com/funagbrasil</a:t>
          </a:r>
          <a:endParaRPr lang="pt-BR" sz="1500" kern="1200" dirty="0">
            <a:solidFill>
              <a:srgbClr val="5C5C5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 rot="10800000">
        <a:off x="1309439" y="1552907"/>
        <a:ext cx="4582248" cy="621056"/>
      </dsp:txXfrm>
    </dsp:sp>
    <dsp:sp modelId="{C6FA1234-49C0-4C88-836C-5B833912B71D}">
      <dsp:nvSpPr>
        <dsp:cNvPr id="0" name=""/>
        <dsp:cNvSpPr/>
      </dsp:nvSpPr>
      <dsp:spPr>
        <a:xfrm>
          <a:off x="998911" y="1552907"/>
          <a:ext cx="621056" cy="621056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A3CF0-92FE-4FDB-B29F-E16B24DBD579}" type="datetimeFigureOut">
              <a:rPr lang="pt-BR" smtClean="0"/>
              <a:pPr/>
              <a:t>14/09/2017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3051F-0572-4008-A076-36F45A30C93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245362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19845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68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69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70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71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72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73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74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75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76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77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*de</a:t>
            </a:r>
            <a:r>
              <a:rPr lang="pt-BR" baseline="0" dirty="0" smtClean="0"/>
              <a:t> Relações Internacionais ou pós graduação com foco em Relações Internacionais, ex.: Estudos estratégicos internacionais (UFRGS); Ciência Política (UFPE e UNICAMP); Estudos estratégicos da defesa e da segurança (UFF)...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34</a:t>
            </a:fld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78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79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80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81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82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83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84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85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86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87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*de</a:t>
            </a:r>
            <a:r>
              <a:rPr lang="pt-BR" baseline="0" dirty="0" smtClean="0"/>
              <a:t> Relações Internacionais ou pós graduação com foco em Relações Internacionais, ex.: Estudos estratégicos internacionais (UFRGS); Ciência Política (UFPE e UNICAMP); Estudos estratégicos da defesa e da segurança (UFF)...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35</a:t>
            </a:fld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88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89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90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91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92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93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94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95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96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97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62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98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99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100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101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102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103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104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105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106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108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63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109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64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65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66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051F-0572-4008-A076-36F45A30C939}" type="slidenum">
              <a:rPr lang="pt-BR" smtClean="0"/>
              <a:pPr/>
              <a:t>67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8794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27CC6F4-5520-4014-815E-088D243DFD2F}" type="datetimeFigureOut">
              <a:rPr lang="pt-BR" smtClean="0"/>
              <a:pPr/>
              <a:t>14/09/2017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F253FC-497A-45D5-92CD-D1EAE161249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486093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27CC6F4-5520-4014-815E-088D243DFD2F}" type="datetimeFigureOut">
              <a:rPr lang="pt-BR" smtClean="0"/>
              <a:pPr/>
              <a:t>14/09/2017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F253FC-497A-45D5-92CD-D1EAE161249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028353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069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nag.gov.br/chdd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nag.gov.br/chdd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38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2.wdp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Office_Excel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Office_Excel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Office_Excel3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Office_Excel4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Office_Excel5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unag.gov.br/boletim-editorial/2016/" TargetMode="Externa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hyperlink" Target="http://funag.gov.br/boletim-editorial/PDB" TargetMode="External"/><Relationship Id="rId7" Type="http://schemas.openxmlformats.org/officeDocument/2006/relationships/image" Target="../media/image117.png"/><Relationship Id="rId2" Type="http://schemas.openxmlformats.org/officeDocument/2006/relationships/hyperlink" Target="http://funag.gov.br/boletim-editorial/classicosipr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hyperlink" Target="http://funag.gov.br/boletim-editorial/PDB-E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7.png"/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12" Type="http://schemas.openxmlformats.org/officeDocument/2006/relationships/image" Target="../media/image129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0" Type="http://schemas.openxmlformats.org/officeDocument/2006/relationships/image" Target="../media/image127.pn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1.jpe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jpeg"/><Relationship Id="rId5" Type="http://schemas.openxmlformats.org/officeDocument/2006/relationships/image" Target="../media/image133.png"/><Relationship Id="rId10" Type="http://schemas.openxmlformats.org/officeDocument/2006/relationships/image" Target="../media/image138.jpeg"/><Relationship Id="rId4" Type="http://schemas.openxmlformats.org/officeDocument/2006/relationships/image" Target="../media/image132.png"/><Relationship Id="rId9" Type="http://schemas.openxmlformats.org/officeDocument/2006/relationships/image" Target="../media/image13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7.jpeg"/><Relationship Id="rId7" Type="http://schemas.openxmlformats.org/officeDocument/2006/relationships/image" Target="../media/image150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jpeg"/><Relationship Id="rId4" Type="http://schemas.openxmlformats.org/officeDocument/2006/relationships/image" Target="../media/image120.jpeg"/><Relationship Id="rId9" Type="http://schemas.openxmlformats.org/officeDocument/2006/relationships/image" Target="../media/image15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png"/><Relationship Id="rId4" Type="http://schemas.openxmlformats.org/officeDocument/2006/relationships/image" Target="../media/image160.png"/><Relationship Id="rId9" Type="http://schemas.openxmlformats.org/officeDocument/2006/relationships/image" Target="../media/image16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jpeg"/><Relationship Id="rId7" Type="http://schemas.openxmlformats.org/officeDocument/2006/relationships/image" Target="../media/image181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jpe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e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2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png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jpeg"/><Relationship Id="rId5" Type="http://schemas.openxmlformats.org/officeDocument/2006/relationships/image" Target="../media/image281.png"/><Relationship Id="rId4" Type="http://schemas.openxmlformats.org/officeDocument/2006/relationships/image" Target="../media/image28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6.png"/><Relationship Id="rId5" Type="http://schemas.openxmlformats.org/officeDocument/2006/relationships/image" Target="../media/image285.jpeg"/><Relationship Id="rId4" Type="http://schemas.openxmlformats.org/officeDocument/2006/relationships/image" Target="../media/image28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4.png"/><Relationship Id="rId5" Type="http://schemas.openxmlformats.org/officeDocument/2006/relationships/image" Target="../media/image293.png"/><Relationship Id="rId4" Type="http://schemas.openxmlformats.org/officeDocument/2006/relationships/image" Target="../media/image29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.png"/><Relationship Id="rId5" Type="http://schemas.openxmlformats.org/officeDocument/2006/relationships/image" Target="../media/image297.png"/><Relationship Id="rId4" Type="http://schemas.openxmlformats.org/officeDocument/2006/relationships/image" Target="../media/image29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5" Type="http://schemas.openxmlformats.org/officeDocument/2006/relationships/image" Target="../media/image301.png"/><Relationship Id="rId4" Type="http://schemas.openxmlformats.org/officeDocument/2006/relationships/image" Target="../media/image30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4" Type="http://schemas.openxmlformats.org/officeDocument/2006/relationships/image" Target="../media/image30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jpeg"/><Relationship Id="rId5" Type="http://schemas.openxmlformats.org/officeDocument/2006/relationships/image" Target="../media/image309.jpeg"/><Relationship Id="rId4" Type="http://schemas.openxmlformats.org/officeDocument/2006/relationships/image" Target="../media/image30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image" Target="../media/image3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6.png"/><Relationship Id="rId5" Type="http://schemas.openxmlformats.org/officeDocument/2006/relationships/image" Target="../media/image311.png"/><Relationship Id="rId4" Type="http://schemas.openxmlformats.org/officeDocument/2006/relationships/image" Target="../media/image20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eg"/><Relationship Id="rId7" Type="http://schemas.openxmlformats.org/officeDocument/2006/relationships/image" Target="../media/image3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5.png"/><Relationship Id="rId5" Type="http://schemas.openxmlformats.org/officeDocument/2006/relationships/image" Target="../media/image314.png"/><Relationship Id="rId4" Type="http://schemas.openxmlformats.org/officeDocument/2006/relationships/image" Target="../media/image14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7" Type="http://schemas.openxmlformats.org/officeDocument/2006/relationships/image" Target="../media/image3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jpeg"/><Relationship Id="rId5" Type="http://schemas.openxmlformats.org/officeDocument/2006/relationships/image" Target="../media/image319.png"/><Relationship Id="rId4" Type="http://schemas.openxmlformats.org/officeDocument/2006/relationships/image" Target="../media/image31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7" Type="http://schemas.openxmlformats.org/officeDocument/2006/relationships/image" Target="../media/image3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5.png"/><Relationship Id="rId5" Type="http://schemas.openxmlformats.org/officeDocument/2006/relationships/image" Target="../media/image324.png"/><Relationship Id="rId4" Type="http://schemas.openxmlformats.org/officeDocument/2006/relationships/image" Target="../media/image32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image" Target="../media/image3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8.png"/><Relationship Id="rId5" Type="http://schemas.openxmlformats.org/officeDocument/2006/relationships/image" Target="../media/image311.png"/><Relationship Id="rId4" Type="http://schemas.openxmlformats.org/officeDocument/2006/relationships/image" Target="../media/image32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683568" y="1885851"/>
            <a:ext cx="7772400" cy="61446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sz="2400" b="1" dirty="0">
                <a:solidFill>
                  <a:srgbClr val="5C5C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DEMOCRATIZAÇÃO DO CONHECIMENTO DAS RELAÇÕES INTERNACIONAIS</a:t>
            </a:r>
            <a:endParaRPr lang="pt-B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0" y="3003798"/>
            <a:ext cx="9144000" cy="1224136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srgbClr val="3E409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Apresentação do Presidente da FUNAG, Embaixador Sérgio E. Moreira Lima, por ocasião da I Conferência sobre Micro e Pequeno Empreendedorismo Brasileiro no Exterior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300" b="0" i="0" u="none" strike="noStrike" kern="1200" cap="none" spc="0" normalizeH="0" baseline="0" noProof="0" dirty="0" smtClean="0">
              <a:ln>
                <a:noFill/>
              </a:ln>
              <a:solidFill>
                <a:srgbClr val="3E409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E409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Instituto Rio Branco, 15 de setembro de 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3E409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047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SEMINÁRIOS</a:t>
            </a:r>
            <a:endParaRPr lang="pt-BR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4" descr="Seminário “A importância da Espanha para o Brasil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26" y="987574"/>
            <a:ext cx="3571361" cy="20190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eminário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239" y="3079685"/>
            <a:ext cx="3375277" cy="19081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VARNH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213" y="987574"/>
            <a:ext cx="3480303" cy="1992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palacio s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2" y="3143648"/>
            <a:ext cx="4392011" cy="17802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2819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CENTRO DE HISTÓRIA E DOCUMENTAÇÃO DIPLOMÁTICA (CHDD)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508104" y="2344933"/>
            <a:ext cx="3024336" cy="669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>
                <a:solidFill>
                  <a:srgbClr val="5C5C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www.funag.gov.br</a:t>
            </a:r>
            <a:r>
              <a:rPr lang="pt-BR" sz="2800" dirty="0">
                <a:solidFill>
                  <a:srgbClr val="5C5C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/</a:t>
            </a:r>
            <a:r>
              <a:rPr lang="pt-BR" sz="2800" b="1" dirty="0">
                <a:solidFill>
                  <a:srgbClr val="5C5C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chdd</a:t>
            </a:r>
            <a:endParaRPr lang="pt-BR" sz="3600" b="1" dirty="0">
              <a:solidFill>
                <a:srgbClr val="5C5C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843558"/>
            <a:ext cx="4235475" cy="429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9890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INSTITUTO DE PESQUISA DE RELAÇÕES INTERNACIONAIS (IPRI)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652120" y="2344933"/>
            <a:ext cx="3024336" cy="669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>
                <a:solidFill>
                  <a:srgbClr val="5C5C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www.funag.gov.br</a:t>
            </a:r>
            <a:r>
              <a:rPr lang="pt-BR" sz="2800" dirty="0">
                <a:solidFill>
                  <a:srgbClr val="5C5C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/</a:t>
            </a:r>
            <a:r>
              <a:rPr lang="pt-BR" sz="2800" b="1" dirty="0">
                <a:solidFill>
                  <a:srgbClr val="5C5C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ipri</a:t>
            </a:r>
            <a:endParaRPr lang="pt-BR" sz="3600" b="1" dirty="0">
              <a:solidFill>
                <a:srgbClr val="5C5C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7404" y="843558"/>
            <a:ext cx="4404676" cy="429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9675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TESES DO MERCOSUL - IPRI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1" t="35472" r="1037" b="9634"/>
          <a:stretch/>
        </p:blipFill>
        <p:spPr bwMode="auto">
          <a:xfrm>
            <a:off x="2123728" y="2715766"/>
            <a:ext cx="4898391" cy="242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3528" y="915566"/>
            <a:ext cx="8352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Levantamento feito pelo Instituto de Pesquisa de Relações Internacionais (IPRI) revela que, desde 1994, foram produzidas 271 teses de doutorado e dissertações de mestrado no Brasil sobre o MERCOSUL. Na média do período, mais de uma tese ou dissertação por mês é defendida em alguma universidade do País. Merece destaque o ano de 2012, quando um trabalho de pós-graduação era aprovado a cada semana, totalizado 56. No geral, cerca de 60% dos trabalhos foram feitos em nível de mestrado.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2355726"/>
            <a:ext cx="83529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GRÁFICO 1: Teses e Dissertações sobre o MERCOSUL (1994-2015)</a:t>
            </a:r>
          </a:p>
        </p:txBody>
      </p:sp>
    </p:spTree>
    <p:extLst>
      <p:ext uri="{BB962C8B-B14F-4D97-AF65-F5344CB8AC3E}">
        <p14:creationId xmlns="" xmlns:p14="http://schemas.microsoft.com/office/powerpoint/2010/main" val="357408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BANCO DE TESES E DISSERTAÇÕES ARGENTINA - IPRI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13558"/>
            <a:ext cx="3672408" cy="357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3428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REPERTÓRIO DE POLÍTICA EXTERNA 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771550"/>
            <a:ext cx="7272808" cy="439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1616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DEMOCRATIZAÇÃO DO CONHECIMENTO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06471" y="1707654"/>
            <a:ext cx="7776864" cy="2249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pt-B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FUNAG</a:t>
            </a:r>
            <a:r>
              <a:rPr lang="pt-B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tem promovido e facilitado o acesso ao conhecimento das relações internacionais, da política externa, da história diplomática brasileira e dos valores em que se fundamentam.</a:t>
            </a:r>
            <a:endParaRPr lang="pt-BR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48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RESULTADOS NO BRASIL E NO EXTERIOR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06471" y="1707654"/>
            <a:ext cx="7776864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pt-B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FUNAG</a:t>
            </a:r>
            <a:r>
              <a:rPr lang="pt-B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um instrumento de democratização do acesso ao conhecimento das relações internacionais e da difusão do pensamento diplomático brasileiro nos </a:t>
            </a:r>
            <a:r>
              <a:rPr lang="pt-BR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grandes centros formadores </a:t>
            </a:r>
            <a:r>
              <a:rPr lang="pt-B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opinião no mundo.</a:t>
            </a:r>
          </a:p>
        </p:txBody>
      </p:sp>
    </p:spTree>
    <p:extLst>
      <p:ext uri="{BB962C8B-B14F-4D97-AF65-F5344CB8AC3E}">
        <p14:creationId xmlns="" xmlns:p14="http://schemas.microsoft.com/office/powerpoint/2010/main" val="44159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69566"/>
            <a:ext cx="8229600" cy="3394472"/>
          </a:xfrm>
        </p:spPr>
        <p:txBody>
          <a:bodyPr/>
          <a:lstStyle/>
          <a:p>
            <a:pPr algn="just">
              <a:buNone/>
            </a:pPr>
            <a:r>
              <a:rPr lang="pt-BR" dirty="0" smtClean="0"/>
              <a:t>   O conhecimento resultante das publicações e dos seminários e outras atividades da </a:t>
            </a:r>
            <a:r>
              <a:rPr lang="pt-BR" dirty="0" err="1" smtClean="0"/>
              <a:t>Funag</a:t>
            </a:r>
            <a:r>
              <a:rPr lang="pt-BR" dirty="0" smtClean="0"/>
              <a:t> podem ser úteis também para estimular o empreendedorismo e a inovação dos brasileiros no exterior.</a:t>
            </a:r>
            <a:endParaRPr lang="pt-BR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-107504" y="1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FUNAG E O EMPREENDEDORISMO DAS COMUNIDADES BRASILEIRAS  NO EXTERIOR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06471" y="1275606"/>
            <a:ext cx="7776864" cy="1428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Visitem o portal eletrônico da </a:t>
            </a:r>
            <a:r>
              <a:rPr lang="pt-B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FUNAG</a:t>
            </a:r>
            <a: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(www.funag.gov.br), conheçam suas atividades, leiam e baixem suas publicações. Compartilhem esse projeto.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859" y="195486"/>
            <a:ext cx="792088" cy="977349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="" xmlns:p14="http://schemas.microsoft.com/office/powerpoint/2010/main" val="3137613697"/>
              </p:ext>
            </p:extLst>
          </p:nvPr>
        </p:nvGraphicFramePr>
        <p:xfrm>
          <a:off x="2290646" y="2931790"/>
          <a:ext cx="4945650" cy="201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332165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859" y="195486"/>
            <a:ext cx="792088" cy="97734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243992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MUITO OBRIGADO!</a:t>
            </a:r>
          </a:p>
        </p:txBody>
      </p:sp>
    </p:spTree>
    <p:extLst>
      <p:ext uri="{BB962C8B-B14F-4D97-AF65-F5344CB8AC3E}">
        <p14:creationId xmlns="" xmlns:p14="http://schemas.microsoft.com/office/powerpoint/2010/main" val="413441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SEMINÁRIOS</a:t>
            </a:r>
            <a:endParaRPr lang="pt-BR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Seminário 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5" y="915566"/>
            <a:ext cx="3074772" cy="17382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eminário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41164"/>
            <a:ext cx="3410816" cy="1928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M QUADR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15766"/>
            <a:ext cx="3339689" cy="23405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funag.gov.br/images/banners/banner_br-colom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41869"/>
            <a:ext cx="3675976" cy="2078153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6588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PALESTRAS E REUNIÕES</a:t>
            </a:r>
            <a:endParaRPr lang="pt-BR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67" y="987574"/>
            <a:ext cx="2753821" cy="1353525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6184518" y="2427734"/>
            <a:ext cx="2779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/>
            <a:r>
              <a:rPr lang="en-US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Palestra com o professor </a:t>
            </a:r>
            <a:r>
              <a:rPr lang="en-US" sz="9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norte-americano</a:t>
            </a:r>
            <a:r>
              <a:rPr lang="en-US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285750" indent="-285750" algn="ctr"/>
            <a:r>
              <a:rPr lang="en-US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James G. </a:t>
            </a:r>
            <a:r>
              <a:rPr lang="en-US" sz="9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Hershberg</a:t>
            </a:r>
            <a:r>
              <a:rPr lang="en-US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(George Washington University)</a:t>
            </a:r>
          </a:p>
          <a:p>
            <a:pPr marL="285750" indent="-285750" algn="ctr"/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(22/08/2016)</a:t>
            </a:r>
            <a:endParaRPr lang="pt-BR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17" y="1007131"/>
            <a:ext cx="2822935" cy="1353526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3117217" y="2427734"/>
            <a:ext cx="282293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/>
            <a:r>
              <a:rPr lang="en-US" sz="9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Reunião</a:t>
            </a:r>
            <a:r>
              <a:rPr lang="en-US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 o professor </a:t>
            </a:r>
            <a:r>
              <a:rPr lang="en-US" sz="9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norte-americano</a:t>
            </a:r>
            <a:r>
              <a:rPr lang="en-US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285750" indent="-285750" algn="ctr"/>
            <a:r>
              <a:rPr lang="en-US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Walter Mead (Bard College)</a:t>
            </a:r>
          </a:p>
          <a:p>
            <a:pPr marL="285750" indent="-285750" algn="ctr"/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(02/06/2016)</a:t>
            </a:r>
            <a:endParaRPr lang="pt-BR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129327" y="2427734"/>
            <a:ext cx="271448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/>
            <a:r>
              <a:rPr lang="en-US" sz="9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Reunião</a:t>
            </a:r>
            <a:r>
              <a:rPr lang="en-US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 o professor </a:t>
            </a:r>
            <a:r>
              <a:rPr lang="en-US" sz="9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inglês</a:t>
            </a:r>
            <a:r>
              <a:rPr lang="en-US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285750" indent="-285750" algn="ctr"/>
            <a:r>
              <a:rPr lang="en-US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Stephen Burman (Sussex University)</a:t>
            </a:r>
          </a:p>
          <a:p>
            <a:pPr marL="285750" indent="-285750" algn="ctr"/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(15/06/2016)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7" y="1007132"/>
            <a:ext cx="2714481" cy="1349146"/>
          </a:xfrm>
          <a:prstGeom prst="rect">
            <a:avLst/>
          </a:prstGeom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144039"/>
            <a:ext cx="344856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179512" y="4512191"/>
            <a:ext cx="34563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/>
            <a:r>
              <a:rPr lang="en-US" sz="9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Palestra</a:t>
            </a:r>
            <a:r>
              <a:rPr lang="en-US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 o professor </a:t>
            </a:r>
            <a:r>
              <a:rPr lang="en-US" sz="9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Celso</a:t>
            </a:r>
            <a:r>
              <a:rPr lang="en-US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Lafer</a:t>
            </a:r>
            <a:r>
              <a:rPr lang="en-US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ex-</a:t>
            </a:r>
            <a:r>
              <a:rPr lang="en-US" sz="9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ministro</a:t>
            </a:r>
            <a:r>
              <a:rPr lang="en-US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das </a:t>
            </a:r>
            <a:r>
              <a:rPr lang="en-US" sz="9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Relações</a:t>
            </a:r>
            <a:r>
              <a:rPr lang="en-US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Exteriores</a:t>
            </a:r>
            <a:endParaRPr lang="en-US" sz="9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ctr"/>
            <a:r>
              <a:rPr lang="pt-BR" sz="9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(21/03/2017)</a:t>
            </a:r>
            <a:endParaRPr lang="pt-BR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144039"/>
            <a:ext cx="3816424" cy="143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4211960" y="4635669"/>
            <a:ext cx="34563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/>
            <a:r>
              <a:rPr lang="en-US" sz="9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Palestra</a:t>
            </a:r>
            <a:r>
              <a:rPr lang="en-US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 o </a:t>
            </a:r>
            <a:r>
              <a:rPr lang="en-US" sz="9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embaixador</a:t>
            </a:r>
            <a:r>
              <a:rPr lang="en-US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Rubens </a:t>
            </a:r>
            <a:r>
              <a:rPr lang="en-US" sz="9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Ricupero</a:t>
            </a:r>
            <a:endParaRPr lang="en-US" sz="9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ctr"/>
            <a:r>
              <a:rPr lang="en-US" sz="9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Percursos</a:t>
            </a:r>
            <a:r>
              <a:rPr lang="en-US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diplomáticos</a:t>
            </a:r>
            <a:endParaRPr lang="en-US" sz="9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ctr"/>
            <a:r>
              <a:rPr lang="pt-BR" sz="9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(17/03/2017)</a:t>
            </a:r>
            <a:endParaRPr lang="pt-BR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887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XIV CURSO PARA DIPLOMATAS</a:t>
            </a:r>
          </a:p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SUL-AMERICANOS</a:t>
            </a:r>
            <a:endParaRPr lang="pt-BR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9295" y="1131590"/>
            <a:ext cx="3925002" cy="1730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31590"/>
            <a:ext cx="3230996" cy="170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323" y="2964964"/>
            <a:ext cx="2232852" cy="162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s://fbcdn-sphotos-a-a.akamaihd.net/hphotos-ak-xat1/t31.0-8/12967265_961451543904067_3063862659349499338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330" y="3130428"/>
            <a:ext cx="5498967" cy="14576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7583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FEIRAS DE LIVROS</a:t>
            </a:r>
            <a:endParaRPr lang="pt-BR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203848" y="915566"/>
            <a:ext cx="2351061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Participações em </a:t>
            </a:r>
            <a:r>
              <a:rPr lang="pt-BR" sz="15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pt-BR" sz="15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41" name="Picture 1" descr="C:\Users\rodrigo.silva\Desktop\arte-feira-s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1118"/>
            <a:ext cx="3211200" cy="665040"/>
          </a:xfrm>
          <a:prstGeom prst="rect">
            <a:avLst/>
          </a:prstGeom>
          <a:noFill/>
        </p:spPr>
      </p:pic>
      <p:sp>
        <p:nvSpPr>
          <p:cNvPr id="15" name="Retângulo 14"/>
          <p:cNvSpPr/>
          <p:nvPr/>
        </p:nvSpPr>
        <p:spPr>
          <a:xfrm>
            <a:off x="827584" y="2139702"/>
            <a:ext cx="3209925" cy="29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XII Bienal Internacional do Livro do Ceará (Brasil) </a:t>
            </a:r>
            <a:endParaRPr lang="pt-BR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 descr="C:\Users\rodrigo.silva\Desktop\arte-feira-belem-s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608" y="1473916"/>
            <a:ext cx="3214800" cy="665786"/>
          </a:xfrm>
          <a:prstGeom prst="rect">
            <a:avLst/>
          </a:prstGeom>
          <a:noFill/>
        </p:spPr>
      </p:pic>
      <p:sp>
        <p:nvSpPr>
          <p:cNvPr id="17" name="Retângulo 16"/>
          <p:cNvSpPr/>
          <p:nvPr/>
        </p:nvSpPr>
        <p:spPr>
          <a:xfrm>
            <a:off x="5004048" y="2129191"/>
            <a:ext cx="3353941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XXI Feira </a:t>
            </a:r>
            <a:r>
              <a:rPr lang="pt-BR" sz="1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Pan-Amazônica</a:t>
            </a:r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Livro de Belém (Brasil)</a:t>
            </a:r>
            <a:endParaRPr lang="pt-BR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C:\Users\rodrigo.silva\Desktop\arte-feira-site-lisbo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643758"/>
            <a:ext cx="3211200" cy="665040"/>
          </a:xfrm>
          <a:prstGeom prst="rect">
            <a:avLst/>
          </a:prstGeom>
          <a:noFill/>
        </p:spPr>
      </p:pic>
      <p:sp>
        <p:nvSpPr>
          <p:cNvPr id="19" name="Retângulo 18"/>
          <p:cNvSpPr/>
          <p:nvPr/>
        </p:nvSpPr>
        <p:spPr>
          <a:xfrm>
            <a:off x="1218059" y="3291830"/>
            <a:ext cx="2561853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87º Feira do Livro de Lisboa (Portugal)</a:t>
            </a:r>
            <a:endParaRPr lang="pt-BR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43" name="Picture 3" descr="C:\Users\rodrigo.silva\Desktop\arte_feira_si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643758"/>
            <a:ext cx="3211200" cy="665040"/>
          </a:xfrm>
          <a:prstGeom prst="rect">
            <a:avLst/>
          </a:prstGeom>
          <a:noFill/>
        </p:spPr>
      </p:pic>
      <p:sp>
        <p:nvSpPr>
          <p:cNvPr id="20" name="Retângulo 19"/>
          <p:cNvSpPr/>
          <p:nvPr/>
        </p:nvSpPr>
        <p:spPr>
          <a:xfrm>
            <a:off x="5394523" y="3291830"/>
            <a:ext cx="2561853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33º Feira do Livro de Brasília (Brasil)</a:t>
            </a:r>
            <a:endParaRPr lang="pt-BR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44" name="Picture 4" descr="C:\Users\rodrigo.silva\Desktop\arte-feira-site-pequi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3867894"/>
            <a:ext cx="3211200" cy="665040"/>
          </a:xfrm>
          <a:prstGeom prst="rect">
            <a:avLst/>
          </a:prstGeom>
          <a:noFill/>
        </p:spPr>
      </p:pic>
      <p:pic>
        <p:nvPicPr>
          <p:cNvPr id="10245" name="Picture 5" descr="C:\Users\rodrigo.silva\Desktop\arte-feira-site-ri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3867894"/>
            <a:ext cx="3211200" cy="665040"/>
          </a:xfrm>
          <a:prstGeom prst="rect">
            <a:avLst/>
          </a:prstGeom>
          <a:noFill/>
        </p:spPr>
      </p:pic>
      <p:sp>
        <p:nvSpPr>
          <p:cNvPr id="21" name="Retângulo 20"/>
          <p:cNvSpPr/>
          <p:nvPr/>
        </p:nvSpPr>
        <p:spPr>
          <a:xfrm>
            <a:off x="827584" y="4515966"/>
            <a:ext cx="3240360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24º Feira Internacional do Livro de </a:t>
            </a:r>
            <a:r>
              <a:rPr lang="pt-BR" sz="1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Beijing</a:t>
            </a:r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(China)</a:t>
            </a:r>
            <a:endParaRPr lang="pt-BR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5004048" y="4515966"/>
            <a:ext cx="3168352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18º Bienal Internacional do Livro do Rio (Brasil)</a:t>
            </a:r>
            <a:endParaRPr lang="pt-BR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072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FEIRAS DE LIVROS</a:t>
            </a:r>
            <a:endParaRPr lang="pt-BR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203848" y="771550"/>
            <a:ext cx="2351061" cy="401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Participações em 2016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930027" y="3857383"/>
            <a:ext cx="3209925" cy="29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Feira do Livro de Lisboa (Portugal)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792934" y="3857383"/>
            <a:ext cx="3209925" cy="29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Feira </a:t>
            </a:r>
            <a:r>
              <a:rPr lang="pt-BR" sz="1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Pan-Amazônica</a:t>
            </a:r>
            <a:r>
              <a:rPr lang="pt-BR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Livro (</a:t>
            </a:r>
            <a:r>
              <a:rPr lang="pt-BR" sz="1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Belém,PA</a:t>
            </a:r>
            <a:r>
              <a:rPr lang="pt-BR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Brasil) 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930027" y="4793487"/>
            <a:ext cx="3209925" cy="29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Feira do Livro de Brasília (Brasil) 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4792934" y="4793487"/>
            <a:ext cx="3209925" cy="29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Bienal do Livro de São Paulo (Brasil) </a:t>
            </a:r>
          </a:p>
        </p:txBody>
      </p:sp>
      <p:pic>
        <p:nvPicPr>
          <p:cNvPr id="86018" name="Picture 2" descr="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27" y="3281319"/>
            <a:ext cx="2880000" cy="589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278219"/>
            <a:ext cx="2880000" cy="589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2" name="Picture 6" descr="0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27" y="4217423"/>
            <a:ext cx="2880000" cy="589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4" name="Picture 8" descr="0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934" y="4214323"/>
            <a:ext cx="2880000" cy="589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27" y="2198034"/>
            <a:ext cx="2880320" cy="5897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00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621" y="2198099"/>
            <a:ext cx="2880000" cy="589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930027" y="2690446"/>
            <a:ext cx="3209925" cy="52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Feira Internacional  do Livro de Buenos Aires (Argentina) 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792934" y="2777263"/>
            <a:ext cx="3209925" cy="29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Feira Internacional de Bogotá (Colômbia) </a:t>
            </a:r>
          </a:p>
        </p:txBody>
      </p:sp>
      <p:pic>
        <p:nvPicPr>
          <p:cNvPr id="20" name="Picture 2" descr="http://funag.gov.br/images/feiras/titulos/00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27" y="1275606"/>
            <a:ext cx="2883543" cy="59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ângulo 20"/>
          <p:cNvSpPr/>
          <p:nvPr/>
        </p:nvSpPr>
        <p:spPr>
          <a:xfrm>
            <a:off x="930026" y="1847924"/>
            <a:ext cx="3209925" cy="29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Feira do Livro de Havana (Cuba) </a:t>
            </a:r>
          </a:p>
        </p:txBody>
      </p:sp>
      <p:pic>
        <p:nvPicPr>
          <p:cNvPr id="22" name="Picture 6" descr="http://funag.gov.br/images/feiras/titulos/00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801" y="1261270"/>
            <a:ext cx="2883543" cy="59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ângulo 22"/>
          <p:cNvSpPr/>
          <p:nvPr/>
        </p:nvSpPr>
        <p:spPr>
          <a:xfrm>
            <a:off x="4818459" y="1847924"/>
            <a:ext cx="3209925" cy="29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Salão do Livro de Paris (França) </a:t>
            </a:r>
          </a:p>
        </p:txBody>
      </p:sp>
    </p:spTree>
    <p:extLst>
      <p:ext uri="{BB962C8B-B14F-4D97-AF65-F5344CB8AC3E}">
        <p14:creationId xmlns="" xmlns:p14="http://schemas.microsoft.com/office/powerpoint/2010/main" val="2746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PORTAL DA FUNAG</a:t>
            </a:r>
            <a:endParaRPr lang="pt-BR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6991" y="843558"/>
            <a:ext cx="5765329" cy="429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1172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REDES SOCIAIS</a:t>
            </a:r>
            <a:endParaRPr lang="pt-BR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="" xmlns:p14="http://schemas.microsoft.com/office/powerpoint/2010/main" val="899750504"/>
              </p:ext>
            </p:extLst>
          </p:nvPr>
        </p:nvGraphicFramePr>
        <p:xfrm>
          <a:off x="1161196" y="2571750"/>
          <a:ext cx="6890599" cy="2174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Retângulo 16"/>
          <p:cNvSpPr/>
          <p:nvPr/>
        </p:nvSpPr>
        <p:spPr>
          <a:xfrm>
            <a:off x="2048705" y="1332623"/>
            <a:ext cx="5115583" cy="87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FUNAG está presente nas redes sociais. Acompanhe </a:t>
            </a:r>
            <a:r>
              <a:rPr lang="pt-B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</a:t>
            </a:r>
            <a:r>
              <a:rPr lang="pt-BR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funagbrasil</a:t>
            </a:r>
            <a:r>
              <a:rPr lang="pt-B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</a:p>
        </p:txBody>
      </p:sp>
    </p:spTree>
    <p:extLst>
      <p:ext uri="{BB962C8B-B14F-4D97-AF65-F5344CB8AC3E}">
        <p14:creationId xmlns="" xmlns:p14="http://schemas.microsoft.com/office/powerpoint/2010/main" val="73098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ENTRE OS PRINCIPAIS </a:t>
            </a:r>
            <a:r>
              <a:rPr lang="pt-BR" sz="36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THINK TANKS</a:t>
            </a:r>
          </a:p>
        </p:txBody>
      </p:sp>
      <p:pic>
        <p:nvPicPr>
          <p:cNvPr id="9" name="Picture 2" descr="Y:\funag_entre_os_melhores_think_tanks_do_mund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05195"/>
            <a:ext cx="2947567" cy="2927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 descr="Artigo-Democratizacao_do_conhecimento_das_Relacoes_Internacionais241220142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5150" y="1110026"/>
            <a:ext cx="3241346" cy="2979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2000618"/>
            <a:ext cx="3816424" cy="2875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8445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ACESSO POR PAÍS – </a:t>
            </a: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 </a:t>
            </a: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 </a:t>
            </a: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</a:t>
            </a:r>
            <a:endParaRPr lang="pt-BR" sz="24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Gráfico 4"/>
          <p:cNvGraphicFramePr/>
          <p:nvPr/>
        </p:nvGraphicFramePr>
        <p:xfrm>
          <a:off x="971600" y="843558"/>
          <a:ext cx="6912768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251520" y="4227934"/>
          <a:ext cx="8100392" cy="718582"/>
        </p:xfrm>
        <a:graphic>
          <a:graphicData uri="http://schemas.openxmlformats.org/drawingml/2006/table">
            <a:tbl>
              <a:tblPr/>
              <a:tblGrid>
                <a:gridCol w="412909"/>
                <a:gridCol w="599640"/>
                <a:gridCol w="607530"/>
                <a:gridCol w="703806"/>
                <a:gridCol w="863156"/>
                <a:gridCol w="663966"/>
                <a:gridCol w="541481"/>
                <a:gridCol w="742136"/>
                <a:gridCol w="701686"/>
                <a:gridCol w="510318"/>
                <a:gridCol w="492226"/>
                <a:gridCol w="592199"/>
                <a:gridCol w="669339"/>
              </a:tblGrid>
              <a:tr h="335338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Brasil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EUA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China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Alemanha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Reino Unido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França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Moçambique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Portugal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Angola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Rússia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Ucrânia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pt-BR" sz="11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Argentina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622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2016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504.587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256.045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121.347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114.921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99.080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45.024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21.217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15.753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11.953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9.411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5.913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3.213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622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2015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489.675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251.974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148.352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189.156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6.216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19.104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17.656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15.122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10.020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7.894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6.081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2.664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6916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2"/>
            <a:ext cx="9144000" cy="843557"/>
          </a:xfrm>
          <a:prstGeom prst="rect">
            <a:avLst/>
          </a:prstGeom>
          <a:solidFill>
            <a:srgbClr val="3E4095"/>
          </a:solidFill>
          <a:ln>
            <a:solidFill>
              <a:srgbClr val="3E40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355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FUNAG</a:t>
            </a:r>
            <a:endParaRPr lang="pt-BR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1520" y="921077"/>
            <a:ext cx="8280920" cy="3954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fontAlgn="base"/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Fundação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Alexandre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Gusmão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(FUNAG),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instituída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lei 5.717 de 26 de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outubro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1971, é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fundação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pública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vinculada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Ministério das Relações Exteriores, que tem como objetivos básicos:</a:t>
            </a:r>
            <a:endParaRPr lang="en-US" sz="17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4300" indent="-342900" algn="just" fontAlgn="base">
              <a:buFont typeface="+mj-lt"/>
              <a:buAutoNum type="arabicPeriod"/>
            </a:pPr>
            <a:endParaRPr lang="en-US" sz="17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just" fontAlgn="base">
              <a:buFont typeface="+mj-lt"/>
              <a:buAutoNum type="arabicPeriod"/>
            </a:pP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realizar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promover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atividades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culturais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pedagógicas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 campo das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relações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internacionais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história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diplomática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Brasil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342900" indent="-342900" algn="just" fontAlgn="base">
              <a:buFont typeface="+mj-lt"/>
              <a:buAutoNum type="arabicPeriod"/>
            </a:pPr>
            <a:endParaRPr lang="en-US" sz="17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just" fontAlgn="base">
              <a:buFont typeface="+mj-lt"/>
              <a:buAutoNum type="arabicPeriod"/>
            </a:pP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realizar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promover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estudos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pesquisas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sobre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problemas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atinentes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às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relações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internacionais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342900" indent="-342900" algn="just" fontAlgn="base">
              <a:buAutoNum type="arabicPeriod"/>
            </a:pPr>
            <a:endParaRPr lang="en-US" sz="1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just" fontAlgn="base">
              <a:buFont typeface="+mj-lt"/>
              <a:buAutoNum type="arabicPeriod"/>
            </a:pP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divulgar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política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externa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brasileira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seus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aspectos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gerais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342900" indent="-342900" algn="just" fontAlgn="base">
              <a:buAutoNum type="arabicPeriod"/>
            </a:pPr>
            <a:endParaRPr lang="en-US" sz="1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just" fontAlgn="base">
              <a:buFont typeface="+mj-lt"/>
              <a:buAutoNum type="arabicPeriod"/>
            </a:pP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contribuir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formação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Brasil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opinião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pública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sensível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aos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problemas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convivência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internacional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e </a:t>
            </a:r>
          </a:p>
          <a:p>
            <a:pPr marL="342900" indent="-342900" algn="just" fontAlgn="base">
              <a:buAutoNum type="arabicPeriod"/>
            </a:pPr>
            <a:endParaRPr lang="en-US" sz="1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just" fontAlgn="base">
              <a:buFont typeface="+mj-lt"/>
              <a:buAutoNum type="arabicPeriod"/>
            </a:pP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apoiar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preservação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memória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diplomática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Brasil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pt-BR" sz="1600" dirty="0"/>
          </a:p>
        </p:txBody>
      </p:sp>
    </p:spTree>
    <p:extLst>
      <p:ext uri="{BB962C8B-B14F-4D97-AF65-F5344CB8AC3E}">
        <p14:creationId xmlns="" xmlns:p14="http://schemas.microsoft.com/office/powerpoint/2010/main" val="367453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ACESSO POR </a:t>
            </a: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PAÍSES LUSÓFONOS – 2016 x 2015</a:t>
            </a:r>
            <a:endParaRPr lang="pt-BR" sz="24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9" name="Gráfico 8"/>
          <p:cNvGraphicFramePr/>
          <p:nvPr/>
        </p:nvGraphicFramePr>
        <p:xfrm>
          <a:off x="1259632" y="843558"/>
          <a:ext cx="6884318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Tabela 10"/>
          <p:cNvGraphicFramePr>
            <a:graphicFrameLocks noGrp="1"/>
          </p:cNvGraphicFramePr>
          <p:nvPr/>
        </p:nvGraphicFramePr>
        <p:xfrm>
          <a:off x="467544" y="4083918"/>
          <a:ext cx="7560840" cy="914400"/>
        </p:xfrm>
        <a:graphic>
          <a:graphicData uri="http://schemas.openxmlformats.org/drawingml/2006/table">
            <a:tbl>
              <a:tblPr/>
              <a:tblGrid>
                <a:gridCol w="534917"/>
                <a:gridCol w="1070925"/>
                <a:gridCol w="736011"/>
                <a:gridCol w="802921"/>
                <a:gridCol w="983982"/>
                <a:gridCol w="860157"/>
                <a:gridCol w="946173"/>
                <a:gridCol w="716731"/>
                <a:gridCol w="909023"/>
              </a:tblGrid>
              <a:tr h="360057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Moçambique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Portugal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Angola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Cabo Verde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São Tomé</a:t>
                      </a:r>
                      <a:r>
                        <a:rPr lang="pt-BR" sz="14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e Príncipe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Guiné Bissau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Timor Leste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Guiné Equatorial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47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2016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21.217</a:t>
                      </a:r>
                      <a:endParaRPr lang="pt-BR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15.753</a:t>
                      </a:r>
                      <a:endParaRPr lang="pt-BR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11.953</a:t>
                      </a:r>
                      <a:endParaRPr lang="pt-BR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1.448</a:t>
                      </a:r>
                      <a:endParaRPr lang="pt-BR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491</a:t>
                      </a:r>
                      <a:endParaRPr lang="pt-BR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605</a:t>
                      </a:r>
                      <a:endParaRPr lang="pt-BR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459</a:t>
                      </a:r>
                      <a:endParaRPr lang="pt-BR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lang="pt-BR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47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2015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17.656</a:t>
                      </a:r>
                      <a:endParaRPr lang="pt-BR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15.122</a:t>
                      </a:r>
                      <a:endParaRPr lang="pt-BR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10.020</a:t>
                      </a:r>
                      <a:endParaRPr lang="pt-BR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1.595</a:t>
                      </a:r>
                      <a:endParaRPr lang="pt-BR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407</a:t>
                      </a:r>
                      <a:endParaRPr lang="pt-BR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389</a:t>
                      </a:r>
                      <a:endParaRPr lang="pt-BR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162</a:t>
                      </a:r>
                      <a:endParaRPr lang="pt-BR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lang="pt-BR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0607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ACESSO BRASIL E EXTERIOR </a:t>
            </a: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2013 </a:t>
            </a: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2016</a:t>
            </a:r>
            <a:endParaRPr lang="pt-BR" sz="24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957714" y="1419622"/>
            <a:ext cx="148649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200" b="1" dirty="0">
                <a:solidFill>
                  <a:srgbClr val="5C5C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699792" y="1419622"/>
            <a:ext cx="148649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200" b="1" dirty="0">
                <a:solidFill>
                  <a:srgbClr val="5C5C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2014</a:t>
            </a: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="" xmlns:p14="http://schemas.microsoft.com/office/powerpoint/2010/main" val="2670693336"/>
              </p:ext>
            </p:extLst>
          </p:nvPr>
        </p:nvGraphicFramePr>
        <p:xfrm>
          <a:off x="2051720" y="1779661"/>
          <a:ext cx="2880320" cy="2714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1"/>
          <p:cNvGraphicFramePr/>
          <p:nvPr>
            <p:extLst>
              <p:ext uri="{D42A27DB-BD31-4B8C-83A1-F6EECF244321}">
                <p14:modId xmlns="" xmlns:p14="http://schemas.microsoft.com/office/powerpoint/2010/main" val="2702910872"/>
              </p:ext>
            </p:extLst>
          </p:nvPr>
        </p:nvGraphicFramePr>
        <p:xfrm>
          <a:off x="4211960" y="1779662"/>
          <a:ext cx="295232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458376" y="1347614"/>
            <a:ext cx="148649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200" b="1" dirty="0">
                <a:solidFill>
                  <a:srgbClr val="5C5C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2013</a:t>
            </a:r>
          </a:p>
        </p:txBody>
      </p:sp>
      <p:graphicFrame>
        <p:nvGraphicFramePr>
          <p:cNvPr id="14" name="Gráfico 13"/>
          <p:cNvGraphicFramePr/>
          <p:nvPr>
            <p:extLst>
              <p:ext uri="{D42A27DB-BD31-4B8C-83A1-F6EECF244321}">
                <p14:modId xmlns="" xmlns:p14="http://schemas.microsoft.com/office/powerpoint/2010/main" val="3839541010"/>
              </p:ext>
            </p:extLst>
          </p:nvPr>
        </p:nvGraphicFramePr>
        <p:xfrm>
          <a:off x="-143363" y="1635646"/>
          <a:ext cx="2771147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CaixaDeTexto 14"/>
          <p:cNvSpPr txBox="1"/>
          <p:nvPr/>
        </p:nvSpPr>
        <p:spPr>
          <a:xfrm>
            <a:off x="7117955" y="1420783"/>
            <a:ext cx="148649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200" b="1" dirty="0" smtClean="0">
                <a:solidFill>
                  <a:srgbClr val="5C5C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</a:t>
            </a:r>
            <a:endParaRPr lang="pt-BR" sz="2200" b="1" dirty="0">
              <a:solidFill>
                <a:srgbClr val="5C5C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6" name="Gráfico 15"/>
          <p:cNvGraphicFramePr/>
          <p:nvPr/>
        </p:nvGraphicFramePr>
        <p:xfrm>
          <a:off x="6444208" y="1779662"/>
          <a:ext cx="295232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35079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PUBLICAÇÕES FUNAG – DOWNLOADS 2013 A </a:t>
            </a: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</a:t>
            </a:r>
            <a:endParaRPr lang="pt-BR" sz="24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187624" y="1059582"/>
            <a:ext cx="586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5C5C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Aumento de </a:t>
            </a:r>
            <a:r>
              <a:rPr lang="pt-BR" sz="2000" dirty="0" smtClean="0">
                <a:solidFill>
                  <a:srgbClr val="5C5C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77% </a:t>
            </a:r>
            <a:r>
              <a:rPr lang="pt-BR" sz="2000" dirty="0">
                <a:solidFill>
                  <a:srgbClr val="5C5C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pt-BR" sz="2000" dirty="0" smtClean="0">
                <a:solidFill>
                  <a:srgbClr val="5C5C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2013-2016)</a:t>
            </a:r>
            <a:endParaRPr lang="pt-BR" sz="2000" dirty="0">
              <a:solidFill>
                <a:srgbClr val="5C5C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" name="Gráfico 7"/>
          <p:cNvGraphicFramePr/>
          <p:nvPr/>
        </p:nvGraphicFramePr>
        <p:xfrm>
          <a:off x="179512" y="1419622"/>
          <a:ext cx="8363471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3491880" y="4578378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2014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364088" y="4551956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619672" y="4578378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2013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7236296" y="4551956"/>
            <a:ext cx="504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</a:t>
            </a:r>
            <a:endParaRPr lang="pt-BR" sz="1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95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CRESCIMENTO DE ACESSOS REDES SOCIAIS (FACEBOOK)  2013 A 2017</a:t>
            </a:r>
            <a:endParaRPr lang="pt-BR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547664" y="90627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Total de seguidores</a:t>
            </a:r>
            <a:endParaRPr lang="pt-BR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1828106" y="4760514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2013</a:t>
            </a:r>
            <a:endParaRPr lang="pt-BR" sz="12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203848" y="4760514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2014</a:t>
            </a:r>
            <a:endParaRPr lang="pt-BR" sz="1200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4572000" y="4731990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2015</a:t>
            </a:r>
            <a:endParaRPr lang="pt-BR" sz="1200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5868144" y="4731990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2016</a:t>
            </a:r>
            <a:endParaRPr lang="pt-BR" sz="1200" b="1" dirty="0"/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125734020"/>
              </p:ext>
            </p:extLst>
          </p:nvPr>
        </p:nvGraphicFramePr>
        <p:xfrm>
          <a:off x="838200" y="1275606"/>
          <a:ext cx="7467600" cy="3653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7236296" y="4766067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2017</a:t>
            </a:r>
            <a:endParaRPr lang="pt-BR" sz="1200" b="1" dirty="0"/>
          </a:p>
        </p:txBody>
      </p:sp>
    </p:spTree>
    <p:extLst>
      <p:ext uri="{BB962C8B-B14F-4D97-AF65-F5344CB8AC3E}">
        <p14:creationId xmlns="" xmlns:p14="http://schemas.microsoft.com/office/powerpoint/2010/main" val="40861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DE ACESSOS AO SITE DA FUNAG</a:t>
            </a:r>
            <a:b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1º OCTAMESTRE – 2017 X 2016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051720" y="91556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Aumento de 48% em relação ao mesmo período do ano passado</a:t>
            </a:r>
            <a:endParaRPr lang="pt-BR" sz="2000" b="1" dirty="0"/>
          </a:p>
        </p:txBody>
      </p:sp>
      <p:graphicFrame>
        <p:nvGraphicFramePr>
          <p:cNvPr id="6" name="Gráfico 5"/>
          <p:cNvGraphicFramePr/>
          <p:nvPr/>
        </p:nvGraphicFramePr>
        <p:xfrm>
          <a:off x="251520" y="1707654"/>
          <a:ext cx="83629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70607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PRINCIPAIS ACESSOS POR PAÍS</a:t>
            </a:r>
            <a:b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1º OCTAMESTRE – 2017 X 2016</a:t>
            </a:r>
            <a:endParaRPr lang="pt-BR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7" name="Gráfico 6"/>
          <p:cNvGraphicFramePr/>
          <p:nvPr/>
        </p:nvGraphicFramePr>
        <p:xfrm>
          <a:off x="755576" y="843558"/>
          <a:ext cx="756084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179510" y="4227934"/>
          <a:ext cx="8280922" cy="843558"/>
        </p:xfrm>
        <a:graphic>
          <a:graphicData uri="http://schemas.openxmlformats.org/drawingml/2006/table">
            <a:tbl>
              <a:tblPr/>
              <a:tblGrid>
                <a:gridCol w="421838"/>
                <a:gridCol w="684114"/>
                <a:gridCol w="642242"/>
                <a:gridCol w="552307"/>
                <a:gridCol w="556640"/>
                <a:gridCol w="606719"/>
                <a:gridCol w="791846"/>
                <a:gridCol w="527897"/>
                <a:gridCol w="989807"/>
                <a:gridCol w="562893"/>
                <a:gridCol w="627381"/>
                <a:gridCol w="658619"/>
                <a:gridCol w="658619"/>
              </a:tblGrid>
              <a:tr h="389058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Total de Acessos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Brasil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França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Reino Unido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EUA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Alemanha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Rússia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Moçambique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China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Portugal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Ucrânia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Angola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25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2017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1.441.106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353.649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284.936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209.608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146.444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36.602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17.634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16.198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12.288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9.170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8.884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7.970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25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2016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969.338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340.842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16.871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12.469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178.132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77.294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7.203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15.374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115.118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10.240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3.382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7.751</a:t>
                      </a:r>
                      <a:endParaRPr lang="pt-BR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6916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ACESSOS BRASIL E EXTERIOR </a:t>
            </a:r>
            <a:b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1º OCTAMESTRE – 2017 X 2016</a:t>
            </a:r>
            <a:endParaRPr lang="pt-BR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724128" y="1059582"/>
            <a:ext cx="19484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/>
              <a:t>Acessos 2017</a:t>
            </a:r>
            <a:endParaRPr lang="pt-BR" sz="2200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1615402" y="1059582"/>
            <a:ext cx="216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/>
              <a:t>Acessos 2016</a:t>
            </a:r>
          </a:p>
        </p:txBody>
      </p:sp>
      <p:graphicFrame>
        <p:nvGraphicFramePr>
          <p:cNvPr id="19" name="Gráfico 18"/>
          <p:cNvGraphicFramePr/>
          <p:nvPr/>
        </p:nvGraphicFramePr>
        <p:xfrm>
          <a:off x="4549684" y="1275606"/>
          <a:ext cx="4260346" cy="3556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Gráfico 19"/>
          <p:cNvGraphicFramePr/>
          <p:nvPr/>
        </p:nvGraphicFramePr>
        <p:xfrm>
          <a:off x="539552" y="1275606"/>
          <a:ext cx="3954760" cy="3535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35079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LIVROS EM PORTUGUÊS MAIS </a:t>
            </a: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BAIXADOS - </a:t>
            </a: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</a:t>
            </a:r>
            <a:endParaRPr lang="pt-BR" sz="24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82684567"/>
              </p:ext>
            </p:extLst>
          </p:nvPr>
        </p:nvGraphicFramePr>
        <p:xfrm>
          <a:off x="1259632" y="892108"/>
          <a:ext cx="6722826" cy="4251392"/>
        </p:xfrm>
        <a:graphic>
          <a:graphicData uri="http://schemas.openxmlformats.org/presentationml/2006/ole">
            <p:oleObj spid="_x0000_s5169" name="Worksheet" r:id="rId3" imgW="9248843" imgH="5991315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10791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LIVROS EM INGLÊS E ESPANHOL MAIS BAIXADOS - 2015</a:t>
            </a:r>
            <a:endParaRPr lang="pt-BR" sz="24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208962635"/>
              </p:ext>
            </p:extLst>
          </p:nvPr>
        </p:nvGraphicFramePr>
        <p:xfrm>
          <a:off x="1259632" y="915567"/>
          <a:ext cx="6624736" cy="4216283"/>
        </p:xfrm>
        <a:graphic>
          <a:graphicData uri="http://schemas.openxmlformats.org/presentationml/2006/ole">
            <p:oleObj spid="_x0000_s6193" name="Worksheet" r:id="rId3" imgW="9248843" imgH="588645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28253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LIVROS EM PORTUGUÊS MAIS BAIXADOS - 2016</a:t>
            </a:r>
            <a:endParaRPr lang="pt-BR" sz="24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7207" name="Object 39"/>
          <p:cNvGraphicFramePr>
            <a:graphicFrameLocks noChangeAspect="1"/>
          </p:cNvGraphicFramePr>
          <p:nvPr/>
        </p:nvGraphicFramePr>
        <p:xfrm>
          <a:off x="1187625" y="843558"/>
          <a:ext cx="6768752" cy="4271139"/>
        </p:xfrm>
        <a:graphic>
          <a:graphicData uri="http://schemas.openxmlformats.org/presentationml/2006/ole">
            <p:oleObj spid="_x0000_s7218" name="Planilha" r:id="rId3" imgW="8829743" imgH="5962740" progId="Excel.Shee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82283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ALEXANDRE DE GUSMÃO</a:t>
            </a:r>
            <a:endParaRPr lang="pt-BR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969740" y="4085079"/>
            <a:ext cx="15374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b="1" dirty="0">
                <a:solidFill>
                  <a:srgbClr val="5C5C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Tratado de Tordesilhas (1494)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335243" y="4085079"/>
            <a:ext cx="15374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b="1" dirty="0">
                <a:solidFill>
                  <a:srgbClr val="5C5C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Tratado de Madri (1750)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6156176" y="4085079"/>
            <a:ext cx="15374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b="1" dirty="0">
                <a:solidFill>
                  <a:srgbClr val="5C5C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Tratados de Fronteira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242" y="1370759"/>
            <a:ext cx="2411150" cy="265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81" y="1370759"/>
            <a:ext cx="1767729" cy="26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156" y="1370759"/>
            <a:ext cx="1866900" cy="26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826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LIVROS EM INGLÊS E ESPANHOL MAIS BAIXADOS - 2016</a:t>
            </a:r>
            <a:endParaRPr lang="pt-BR" sz="24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231" name="Object 39"/>
          <p:cNvGraphicFramePr>
            <a:graphicFrameLocks noChangeAspect="1"/>
          </p:cNvGraphicFramePr>
          <p:nvPr/>
        </p:nvGraphicFramePr>
        <p:xfrm>
          <a:off x="1115617" y="843558"/>
          <a:ext cx="6840760" cy="4263469"/>
        </p:xfrm>
        <a:graphic>
          <a:graphicData uri="http://schemas.openxmlformats.org/presentationml/2006/ole">
            <p:oleObj spid="_x0000_s8242" name="Planilha" r:id="rId3" imgW="8905943" imgH="5953035" progId="Excel.Shee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45285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LIVROS EM PORTUGUÊS MAIS BAIXADOS</a:t>
            </a:r>
          </a:p>
          <a:p>
            <a:pPr>
              <a:defRPr/>
            </a:pP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1º OCTAMESTRE 2017</a:t>
            </a:r>
          </a:p>
        </p:txBody>
      </p:sp>
      <p:graphicFrame>
        <p:nvGraphicFramePr>
          <p:cNvPr id="5170" name="Object 50"/>
          <p:cNvGraphicFramePr>
            <a:graphicFrameLocks noChangeAspect="1"/>
          </p:cNvGraphicFramePr>
          <p:nvPr/>
        </p:nvGraphicFramePr>
        <p:xfrm>
          <a:off x="899592" y="834107"/>
          <a:ext cx="7344816" cy="4185915"/>
        </p:xfrm>
        <a:graphic>
          <a:graphicData uri="http://schemas.openxmlformats.org/presentationml/2006/ole">
            <p:oleObj spid="_x0000_s76802" name="Planilha" r:id="rId3" imgW="9429885" imgH="5962740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10791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LIVROS EM INGLÊS E ESPANHOL MAIS BAIXADOS </a:t>
            </a:r>
          </a:p>
          <a:p>
            <a:pPr>
              <a:defRPr/>
            </a:pP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1º OCTAMESTRE 2017</a:t>
            </a:r>
          </a:p>
        </p:txBody>
      </p:sp>
      <p:graphicFrame>
        <p:nvGraphicFramePr>
          <p:cNvPr id="6194" name="Object 50"/>
          <p:cNvGraphicFramePr>
            <a:graphicFrameLocks noChangeAspect="1"/>
          </p:cNvGraphicFramePr>
          <p:nvPr/>
        </p:nvGraphicFramePr>
        <p:xfrm>
          <a:off x="987350" y="843558"/>
          <a:ext cx="7113042" cy="4299942"/>
        </p:xfrm>
        <a:graphic>
          <a:graphicData uri="http://schemas.openxmlformats.org/presentationml/2006/ole">
            <p:oleObj spid="_x0000_s77826" name="Planilha" r:id="rId3" imgW="9429885" imgH="5962740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28253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EVOLUÇÃO DOS CURSOS DE GRADUAÇÃO EM RELAÇÕES INTERNACIONAIS NO </a:t>
            </a: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BRASIL</a:t>
            </a:r>
            <a:endParaRPr lang="pt-BR" sz="1800" b="1" i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323528" y="4046662"/>
            <a:ext cx="8136904" cy="0"/>
          </a:xfrm>
          <a:prstGeom prst="line">
            <a:avLst/>
          </a:prstGeom>
          <a:ln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4391980" y="4046662"/>
            <a:ext cx="0" cy="1066428"/>
          </a:xfrm>
          <a:prstGeom prst="line">
            <a:avLst/>
          </a:prstGeom>
          <a:ln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R:\ARTES\2016\Mapas Brasil\0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075" y="1286705"/>
            <a:ext cx="2643813" cy="2655005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1835696" y="951111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2000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228184" y="908720"/>
            <a:ext cx="93610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2016</a:t>
            </a:r>
          </a:p>
          <a:p>
            <a:endParaRPr lang="pt-BR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83568" y="4304187"/>
            <a:ext cx="352839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pt-BR" sz="105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33 cursos de Graduação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pt-BR" sz="105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Estados: DF, RJ, SP, MG, SC, PR, BA, PE, GO e ES.</a:t>
            </a:r>
            <a:endParaRPr lang="pt-BR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553319" y="4183000"/>
            <a:ext cx="3528392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pt-BR" sz="105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113 cursos de Graduação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pt-BR" sz="105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Estados: AM, AP, PA, RR, TO, DF, GO, MS, BA, CE, PB, PE, RN, SE, ES, MG, RJ, SP, PR, RS E SC.</a:t>
            </a:r>
            <a:endParaRPr lang="pt-BR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491630"/>
            <a:ext cx="792088" cy="167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655" y="2146530"/>
            <a:ext cx="8826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12" y="3075806"/>
            <a:ext cx="8683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0623" y="1275606"/>
            <a:ext cx="2643745" cy="265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CaixaDeTexto 14"/>
          <p:cNvSpPr txBox="1"/>
          <p:nvPr/>
        </p:nvSpPr>
        <p:spPr>
          <a:xfrm>
            <a:off x="4032016" y="2427734"/>
            <a:ext cx="684000" cy="661720"/>
          </a:xfrm>
          <a:prstGeom prst="rect">
            <a:avLst/>
          </a:prstGeom>
          <a:solidFill>
            <a:srgbClr val="12007E"/>
          </a:solidFill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pt-BR" sz="900" dirty="0" smtClean="0">
                <a:solidFill>
                  <a:schemeClr val="bg1"/>
                </a:solidFill>
              </a:rPr>
              <a:t>TOTAL</a:t>
            </a:r>
          </a:p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21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128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EVOLUÇÃO DOS CURSOS DE PÓS-GRADUAÇÃO EM RELAÇÕES INTERNACIONAIS NO BRASIL</a:t>
            </a:r>
            <a:endParaRPr lang="pt-BR" sz="1800" b="1" i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539552" y="3891043"/>
            <a:ext cx="8136904" cy="0"/>
          </a:xfrm>
          <a:prstGeom prst="line">
            <a:avLst/>
          </a:prstGeom>
          <a:ln>
            <a:head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4608004" y="3891043"/>
            <a:ext cx="0" cy="1066428"/>
          </a:xfrm>
          <a:prstGeom prst="line">
            <a:avLst/>
          </a:prstGeom>
          <a:ln>
            <a:head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881750" y="3958193"/>
            <a:ext cx="352839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pt-BR" sz="105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 </a:t>
            </a:r>
            <a:r>
              <a:rPr lang="pt-BR" sz="105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curso de Doutorado </a:t>
            </a:r>
            <a:endParaRPr lang="pt-BR" sz="1050" b="1" dirty="0" smtClean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pt-BR" sz="105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Estado</a:t>
            </a:r>
            <a:r>
              <a:rPr lang="pt-BR" sz="105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RJ </a:t>
            </a:r>
            <a:endParaRPr lang="pt-BR" sz="1050" b="1" dirty="0" smtClean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pt-BR" sz="1050" b="1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Pontífica</a:t>
            </a:r>
            <a:r>
              <a:rPr lang="pt-BR" sz="105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Universidade Católica do Rio de </a:t>
            </a:r>
            <a:r>
              <a:rPr lang="pt-BR" sz="105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Janeiro (PUC</a:t>
            </a:r>
            <a:r>
              <a:rPr lang="pt-BR" sz="105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t-BR" sz="105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IRI)</a:t>
            </a:r>
            <a:endParaRPr lang="pt-BR" sz="105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769343" y="4056551"/>
            <a:ext cx="3528392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pt-BR" sz="105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 </a:t>
            </a:r>
            <a:r>
              <a:rPr lang="pt-BR" sz="105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Mestrados </a:t>
            </a:r>
            <a:endParaRPr lang="pt-BR" sz="1050" b="1" dirty="0" smtClean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pt-BR" sz="105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</a:t>
            </a:r>
            <a:r>
              <a:rPr lang="pt-BR" sz="105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Doutorados </a:t>
            </a:r>
            <a:endParaRPr lang="pt-BR" sz="1050" b="1" dirty="0" smtClean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pt-BR" sz="105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Estados</a:t>
            </a:r>
            <a:r>
              <a:rPr lang="pt-BR" sz="105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pt-BR" sz="105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BA, PB</a:t>
            </a:r>
            <a:r>
              <a:rPr lang="pt-BR" sz="105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PE, MG, RJ, SP, PR, SC, RS e DF</a:t>
            </a:r>
            <a:endParaRPr lang="pt-BR" sz="105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3" descr="R:\ARTES\2016\Mapas Brasil\0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4537" y="1228110"/>
            <a:ext cx="2469351" cy="2479804"/>
          </a:xfrm>
          <a:prstGeom prst="rect">
            <a:avLst/>
          </a:prstGeom>
          <a:noFill/>
        </p:spPr>
      </p:pic>
      <p:sp>
        <p:nvSpPr>
          <p:cNvPr id="17" name="CaixaDeTexto 16"/>
          <p:cNvSpPr txBox="1"/>
          <p:nvPr/>
        </p:nvSpPr>
        <p:spPr>
          <a:xfrm>
            <a:off x="2029183" y="951111"/>
            <a:ext cx="863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2001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652120" y="921577"/>
            <a:ext cx="1483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2016</a:t>
            </a:r>
            <a:endParaRPr lang="pt-BR" sz="1200" b="1" u="sng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6189" y="1491630"/>
            <a:ext cx="767819" cy="152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112839"/>
            <a:ext cx="68580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638" y="2968997"/>
            <a:ext cx="8318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40093" y="1203598"/>
            <a:ext cx="2468211" cy="248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CaixaDeTexto 20"/>
          <p:cNvSpPr txBox="1"/>
          <p:nvPr/>
        </p:nvSpPr>
        <p:spPr>
          <a:xfrm>
            <a:off x="3923928" y="2355726"/>
            <a:ext cx="684000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 smtClean="0">
                <a:solidFill>
                  <a:schemeClr val="bg1"/>
                </a:solidFill>
              </a:rPr>
              <a:t>TOTAL</a:t>
            </a:r>
          </a:p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10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05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DEMOCRATIZAÇÃO: UNIVERSIDADES</a:t>
            </a:r>
            <a:endParaRPr lang="pt-BR" sz="1800" b="1" i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245549" y="878569"/>
            <a:ext cx="6984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Graduação e Pós-graduação de Relações Internacionais no Brasil</a:t>
            </a:r>
            <a:endParaRPr lang="pt-BR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395536" y="1371544"/>
            <a:ext cx="14602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Histórico:</a:t>
            </a:r>
          </a:p>
          <a:p>
            <a:endParaRPr lang="pt-BR" sz="900" i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FUNAG – 1971</a:t>
            </a:r>
          </a:p>
          <a:p>
            <a:endParaRPr lang="pt-BR" sz="1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1º Curso de RI</a:t>
            </a:r>
          </a:p>
          <a:p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UnB, IREL – 1974</a:t>
            </a:r>
          </a:p>
          <a:p>
            <a:endParaRPr lang="pt-BR" sz="1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1º Mestrado em RI</a:t>
            </a:r>
          </a:p>
          <a:p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UnB, IREL – 1984</a:t>
            </a:r>
          </a:p>
          <a:p>
            <a:endParaRPr lang="pt-BR" sz="1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1º Doutorado em RI</a:t>
            </a:r>
          </a:p>
          <a:p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PUC Rio, IRI – 2001</a:t>
            </a:r>
          </a:p>
          <a:p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UnB, IREL - 2002</a:t>
            </a:r>
            <a:endParaRPr lang="pt-BR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3275856" y="1250706"/>
            <a:ext cx="1169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Graduação</a:t>
            </a:r>
            <a:endParaRPr lang="pt-BR" sz="1200" b="1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5871145" y="1204539"/>
            <a:ext cx="1886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u="sng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Pós-Graduação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83918"/>
            <a:ext cx="6993237" cy="28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aixaDeTexto 23"/>
          <p:cNvSpPr txBox="1"/>
          <p:nvPr/>
        </p:nvSpPr>
        <p:spPr>
          <a:xfrm>
            <a:off x="1226609" y="4524388"/>
            <a:ext cx="2725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FUNAG mantém parceria com a maioria dos cursos de RI do Brasil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922176" y="4371950"/>
            <a:ext cx="2044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Cursos de RI* (2016)</a:t>
            </a:r>
          </a:p>
          <a:p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- 113 Graduações</a:t>
            </a:r>
          </a:p>
          <a:p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- 18 Mestrados</a:t>
            </a:r>
          </a:p>
          <a:p>
            <a:r>
              <a:rPr lang="pt-BR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- 10 Doutorados</a:t>
            </a:r>
            <a:endParaRPr lang="pt-BR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563638"/>
            <a:ext cx="2817199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585518"/>
            <a:ext cx="2817199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7944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PARCERIAS NACIONAIS DA FUNAG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339752" y="988149"/>
            <a:ext cx="44644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CENTROS DE ESTUDANTES:</a:t>
            </a:r>
          </a:p>
          <a:p>
            <a:pPr algn="just"/>
            <a:endParaRPr lang="pt-BR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Centro de Estudos Internacionais, 2008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BR" sz="11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Universidade de Fortaleza</a:t>
            </a:r>
          </a:p>
          <a:p>
            <a:pPr marL="742950" lvl="1" indent="-285750" algn="just">
              <a:buFont typeface="Arial" pitchFamily="34" charset="0"/>
              <a:buChar char="•"/>
            </a:pPr>
            <a:endParaRPr lang="pt-BR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Centro de Estudos sobre a Índia, 2008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BR" sz="11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Universidade Federal de Minas Gerais </a:t>
            </a:r>
          </a:p>
          <a:p>
            <a:pPr marL="742950" lvl="1" indent="-285750" algn="just">
              <a:buFont typeface="Arial" pitchFamily="34" charset="0"/>
              <a:buChar char="•"/>
            </a:pPr>
            <a:endParaRPr lang="pt-BR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Centro de Estudos Brasil – Índia e  Sul da Ásia, 2007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BR" sz="11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Universidade Federal do Rio de Janeiro</a:t>
            </a:r>
          </a:p>
          <a:p>
            <a:pPr marL="742950" lvl="1" indent="-285750" algn="just">
              <a:buFont typeface="Arial" pitchFamily="34" charset="0"/>
              <a:buChar char="•"/>
            </a:pPr>
            <a:endParaRPr lang="pt-BR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Centro de Estudos Brasil – Guiana, 2007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BR" sz="11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Universidade Federal de Roraima</a:t>
            </a:r>
          </a:p>
          <a:p>
            <a:pPr marL="742950" lvl="1" indent="-285750" algn="just">
              <a:buFont typeface="Arial" pitchFamily="34" charset="0"/>
              <a:buChar char="•"/>
            </a:pPr>
            <a:endParaRPr lang="pt-BR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Centro de Estudos Brasil – Argentina, 2006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BR" sz="11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Universidade Federal Fluminense</a:t>
            </a:r>
          </a:p>
          <a:p>
            <a:pPr marL="742950" lvl="1" indent="-285750" algn="just">
              <a:buFont typeface="Arial" pitchFamily="34" charset="0"/>
              <a:buChar char="•"/>
            </a:pPr>
            <a:endParaRPr lang="pt-BR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Centro de Estudos Brasil – África do Sul, 2006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BR" sz="11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Universidade Federal do Rio Grande do Sul</a:t>
            </a:r>
          </a:p>
          <a:p>
            <a:pPr marL="742950" lvl="1" indent="-285750" algn="just">
              <a:buFont typeface="Arial" pitchFamily="34" charset="0"/>
              <a:buChar char="•"/>
            </a:pPr>
            <a:endParaRPr lang="pt-BR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Centro de Estudos Brasil – Cabo Verde, 2006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BR" sz="11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Universidade Federal do Ceará</a:t>
            </a:r>
          </a:p>
          <a:p>
            <a:pPr marL="742950" lvl="1" indent="-285750" algn="just">
              <a:buFont typeface="Arial" pitchFamily="34" charset="0"/>
              <a:buChar char="•"/>
            </a:pPr>
            <a:endParaRPr lang="pt-BR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Centro de Estudos Brasil – Venezuela, 2006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BR" sz="11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Universidade Federal do Pará</a:t>
            </a:r>
          </a:p>
        </p:txBody>
      </p:sp>
    </p:spTree>
    <p:extLst>
      <p:ext uri="{BB962C8B-B14F-4D97-AF65-F5344CB8AC3E}">
        <p14:creationId xmlns="" xmlns:p14="http://schemas.microsoft.com/office/powerpoint/2010/main" val="132871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PARCERIAS INTERNACIONAIS DA FUNAG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07504" y="886380"/>
            <a:ext cx="5184576" cy="397801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130" b="1" dirty="0"/>
              <a:t>Wilton Park, Reino Unido, 2014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130" b="1" dirty="0"/>
              <a:t>China </a:t>
            </a:r>
            <a:r>
              <a:rPr lang="pt-BR" sz="1130" b="1" dirty="0" err="1"/>
              <a:t>Institutes</a:t>
            </a:r>
            <a:r>
              <a:rPr lang="pt-BR" sz="1130" b="1" dirty="0"/>
              <a:t> </a:t>
            </a:r>
            <a:r>
              <a:rPr lang="pt-BR" sz="1130" b="1" dirty="0" err="1"/>
              <a:t>of</a:t>
            </a:r>
            <a:r>
              <a:rPr lang="pt-BR" sz="1130" b="1" dirty="0"/>
              <a:t> </a:t>
            </a:r>
            <a:r>
              <a:rPr lang="pt-BR" sz="1130" b="1" dirty="0" err="1"/>
              <a:t>Contemporary</a:t>
            </a:r>
            <a:r>
              <a:rPr lang="pt-BR" sz="1130" b="1" dirty="0"/>
              <a:t> </a:t>
            </a:r>
            <a:r>
              <a:rPr lang="pt-BR" sz="1130" b="1" dirty="0" err="1"/>
              <a:t>International</a:t>
            </a:r>
            <a:r>
              <a:rPr lang="pt-BR" sz="1130" b="1" dirty="0"/>
              <a:t> </a:t>
            </a:r>
            <a:r>
              <a:rPr lang="pt-BR" sz="1130" b="1" dirty="0" err="1"/>
              <a:t>Relations</a:t>
            </a:r>
            <a:r>
              <a:rPr lang="pt-BR" sz="1130" b="1" dirty="0"/>
              <a:t> – CICIR, China, 2014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130" b="1" dirty="0" err="1"/>
              <a:t>University</a:t>
            </a:r>
            <a:r>
              <a:rPr lang="pt-BR" sz="1130" b="1" dirty="0"/>
              <a:t> </a:t>
            </a:r>
            <a:r>
              <a:rPr lang="pt-BR" sz="1130" b="1" dirty="0" err="1"/>
              <a:t>of</a:t>
            </a:r>
            <a:r>
              <a:rPr lang="pt-BR" sz="1130" b="1" dirty="0"/>
              <a:t> </a:t>
            </a:r>
            <a:r>
              <a:rPr lang="pt-BR" sz="1130" b="1" dirty="0" err="1"/>
              <a:t>the</a:t>
            </a:r>
            <a:r>
              <a:rPr lang="pt-BR" sz="1130" b="1" dirty="0"/>
              <a:t> West </a:t>
            </a:r>
            <a:r>
              <a:rPr lang="pt-BR" sz="1130" b="1" dirty="0" err="1"/>
              <a:t>Indies</a:t>
            </a:r>
            <a:r>
              <a:rPr lang="pt-BR" sz="1130" b="1" dirty="0"/>
              <a:t> – UWI, Jamaica, 2014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130" b="1" dirty="0" err="1"/>
              <a:t>Institute</a:t>
            </a:r>
            <a:r>
              <a:rPr lang="pt-BR" sz="1130" b="1" dirty="0"/>
              <a:t> for Peace </a:t>
            </a:r>
            <a:r>
              <a:rPr lang="pt-BR" sz="1130" b="1" dirty="0" err="1"/>
              <a:t>and</a:t>
            </a:r>
            <a:r>
              <a:rPr lang="pt-BR" sz="1130" b="1" dirty="0"/>
              <a:t> </a:t>
            </a:r>
            <a:r>
              <a:rPr lang="pt-BR" sz="1130" b="1" dirty="0" err="1"/>
              <a:t>Democracy</a:t>
            </a:r>
            <a:r>
              <a:rPr lang="pt-BR" sz="1130" b="1" dirty="0"/>
              <a:t> –IPD, Indonésia, 2014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130" b="1" dirty="0"/>
              <a:t>Comunidade dos Países de Língua Portuguesa – CPLP, Portugal, 2015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130" b="1" dirty="0"/>
              <a:t>Institute for Foreign Affairs and Trade – IFAT, </a:t>
            </a:r>
            <a:r>
              <a:rPr lang="en-US" sz="1130" b="1" dirty="0" err="1"/>
              <a:t>Hungria</a:t>
            </a:r>
            <a:r>
              <a:rPr lang="en-US" sz="1130" b="1" dirty="0"/>
              <a:t>, 2015</a:t>
            </a:r>
            <a:endParaRPr lang="pt-BR" sz="1130" b="1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130" b="1" dirty="0" err="1"/>
              <a:t>Investigaciones</a:t>
            </a:r>
            <a:r>
              <a:rPr lang="pt-BR" sz="1130" b="1" dirty="0"/>
              <a:t> Center for </a:t>
            </a:r>
            <a:r>
              <a:rPr lang="pt-BR" sz="1130" b="1" dirty="0" err="1"/>
              <a:t>International</a:t>
            </a:r>
            <a:r>
              <a:rPr lang="pt-BR" sz="1130" b="1" dirty="0"/>
              <a:t> </a:t>
            </a:r>
            <a:r>
              <a:rPr lang="pt-BR" sz="1130" b="1" dirty="0" err="1"/>
              <a:t>Policy</a:t>
            </a:r>
            <a:r>
              <a:rPr lang="pt-BR" sz="1130" b="1" dirty="0"/>
              <a:t> - CIPI, Cuba, 2015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130" b="1" dirty="0" err="1"/>
              <a:t>Indian</a:t>
            </a:r>
            <a:r>
              <a:rPr lang="pt-BR" sz="1130" b="1" dirty="0"/>
              <a:t> </a:t>
            </a:r>
            <a:r>
              <a:rPr lang="pt-BR" sz="1130" b="1" dirty="0" err="1"/>
              <a:t>Council</a:t>
            </a:r>
            <a:r>
              <a:rPr lang="pt-BR" sz="1130" b="1" dirty="0"/>
              <a:t> </a:t>
            </a:r>
            <a:r>
              <a:rPr lang="pt-BR" sz="1130" b="1" dirty="0" err="1"/>
              <a:t>of</a:t>
            </a:r>
            <a:r>
              <a:rPr lang="pt-BR" sz="1130" b="1" dirty="0"/>
              <a:t> World </a:t>
            </a:r>
            <a:r>
              <a:rPr lang="pt-BR" sz="1130" b="1" dirty="0" err="1"/>
              <a:t>Affairs</a:t>
            </a:r>
            <a:r>
              <a:rPr lang="pt-BR" sz="1130" b="1" dirty="0"/>
              <a:t> – ICWA, Índia, 2015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130" b="1" dirty="0"/>
              <a:t>Academia Diplomática Augusto Ramírez </a:t>
            </a:r>
            <a:r>
              <a:rPr lang="pt-BR" sz="1130" b="1" dirty="0" err="1"/>
              <a:t>Ocampo</a:t>
            </a:r>
            <a:r>
              <a:rPr lang="pt-BR" sz="1130" b="1" dirty="0"/>
              <a:t>, Colômbia, 2015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130" b="1" dirty="0" err="1"/>
              <a:t>Universidad</a:t>
            </a:r>
            <a:r>
              <a:rPr lang="pt-BR" sz="1130" b="1" dirty="0"/>
              <a:t> </a:t>
            </a:r>
            <a:r>
              <a:rPr lang="pt-BR" sz="1130" b="1" dirty="0" err="1"/>
              <a:t>Torcuato</a:t>
            </a:r>
            <a:r>
              <a:rPr lang="pt-BR" sz="1130" b="1" dirty="0"/>
              <a:t> </a:t>
            </a:r>
            <a:r>
              <a:rPr lang="pt-BR" sz="1130" b="1" dirty="0" err="1"/>
              <a:t>di</a:t>
            </a:r>
            <a:r>
              <a:rPr lang="pt-BR" sz="1130" b="1" dirty="0"/>
              <a:t> </a:t>
            </a:r>
            <a:r>
              <a:rPr lang="pt-BR" sz="1130" b="1" dirty="0" err="1"/>
              <a:t>Tella</a:t>
            </a:r>
            <a:r>
              <a:rPr lang="pt-BR" sz="1130" b="1" dirty="0"/>
              <a:t> – UTDT, Argentina, 2016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130" b="1" dirty="0" err="1"/>
              <a:t>Consejo</a:t>
            </a:r>
            <a:r>
              <a:rPr lang="pt-BR" sz="1130" b="1" dirty="0"/>
              <a:t> Argentino para </a:t>
            </a:r>
            <a:r>
              <a:rPr lang="pt-BR" sz="1130" b="1" dirty="0" err="1"/>
              <a:t>las</a:t>
            </a:r>
            <a:r>
              <a:rPr lang="pt-BR" sz="1130" b="1" dirty="0"/>
              <a:t> Relaciones </a:t>
            </a:r>
            <a:r>
              <a:rPr lang="pt-BR" sz="1130" b="1" dirty="0" err="1"/>
              <a:t>Internacionales</a:t>
            </a:r>
            <a:r>
              <a:rPr lang="pt-BR" sz="1130" b="1" dirty="0"/>
              <a:t> – CARI, Argentina, 2016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130" b="1" dirty="0" err="1"/>
              <a:t>Facultad</a:t>
            </a:r>
            <a:r>
              <a:rPr lang="pt-BR" sz="1130" b="1" dirty="0"/>
              <a:t> de </a:t>
            </a:r>
            <a:r>
              <a:rPr lang="pt-BR" sz="1130" b="1" dirty="0" err="1"/>
              <a:t>Ciencia</a:t>
            </a:r>
            <a:r>
              <a:rPr lang="pt-BR" sz="1130" b="1" dirty="0"/>
              <a:t> Política y Relaciones </a:t>
            </a:r>
            <a:r>
              <a:rPr lang="pt-BR" sz="1130" b="1" dirty="0" err="1"/>
              <a:t>Internacionales</a:t>
            </a:r>
            <a:r>
              <a:rPr lang="pt-BR" sz="1130" b="1" dirty="0"/>
              <a:t> da </a:t>
            </a:r>
            <a:r>
              <a:rPr lang="pt-BR" sz="1130" b="1" dirty="0" err="1"/>
              <a:t>Universidad</a:t>
            </a:r>
            <a:r>
              <a:rPr lang="pt-BR" sz="1130" b="1" dirty="0"/>
              <a:t> Nacional de </a:t>
            </a:r>
            <a:r>
              <a:rPr lang="pt-BR" sz="1130" b="1" dirty="0" err="1"/>
              <a:t>Rosario</a:t>
            </a:r>
            <a:r>
              <a:rPr lang="pt-BR" sz="1130" b="1" dirty="0"/>
              <a:t> – UNR, Argentina, 2016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130" b="1" dirty="0" err="1"/>
              <a:t>King’s</a:t>
            </a:r>
            <a:r>
              <a:rPr lang="pt-BR" sz="1130" b="1" dirty="0"/>
              <a:t> </a:t>
            </a:r>
            <a:r>
              <a:rPr lang="pt-BR" sz="1130" b="1" dirty="0" err="1"/>
              <a:t>College</a:t>
            </a:r>
            <a:r>
              <a:rPr lang="pt-BR" sz="1130" b="1" dirty="0"/>
              <a:t> </a:t>
            </a:r>
            <a:r>
              <a:rPr lang="pt-BR" sz="1130" b="1" dirty="0" err="1"/>
              <a:t>London’s</a:t>
            </a:r>
            <a:r>
              <a:rPr lang="pt-BR" sz="1130" b="1" dirty="0"/>
              <a:t> </a:t>
            </a:r>
            <a:r>
              <a:rPr lang="pt-BR" sz="1130" b="1" dirty="0" err="1"/>
              <a:t>Brazil</a:t>
            </a:r>
            <a:r>
              <a:rPr lang="pt-BR" sz="1130" b="1" dirty="0"/>
              <a:t> </a:t>
            </a:r>
            <a:r>
              <a:rPr lang="pt-BR" sz="1130" b="1" dirty="0" err="1"/>
              <a:t>Institute</a:t>
            </a:r>
            <a:r>
              <a:rPr lang="pt-BR" sz="1130" b="1" dirty="0"/>
              <a:t>, 2016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130" b="1" dirty="0" err="1"/>
              <a:t>Fundación</a:t>
            </a:r>
            <a:r>
              <a:rPr lang="pt-BR" sz="1130" b="1" dirty="0"/>
              <a:t> </a:t>
            </a:r>
            <a:r>
              <a:rPr lang="pt-BR" sz="1130" b="1" dirty="0" err="1"/>
              <a:t>Consejo</a:t>
            </a:r>
            <a:r>
              <a:rPr lang="pt-BR" sz="1130" b="1" dirty="0"/>
              <a:t> </a:t>
            </a:r>
            <a:r>
              <a:rPr lang="pt-BR" sz="1130" b="1" dirty="0" err="1"/>
              <a:t>España</a:t>
            </a:r>
            <a:r>
              <a:rPr lang="pt-BR" sz="1130" b="1" dirty="0"/>
              <a:t>-Brasil, 2016</a:t>
            </a:r>
          </a:p>
        </p:txBody>
      </p:sp>
      <p:pic>
        <p:nvPicPr>
          <p:cNvPr id="4" name="Picture 2" descr="fotoM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59582"/>
            <a:ext cx="3495042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7459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ACORDOS DE COOPERAÇÃO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539552" y="843558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0" dirty="0">
                <a:solidFill>
                  <a:schemeClr val="tx1"/>
                </a:solidFill>
              </a:rPr>
              <a:t>Acesse a íntegra dos documentos em www.funag.gov.br</a:t>
            </a:r>
          </a:p>
        </p:txBody>
      </p:sp>
      <p:pic>
        <p:nvPicPr>
          <p:cNvPr id="6" name="Picture 49" descr="C:\Users\lucas.soares.FUNAG\Desktop\PROTOCOLOS\0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27347"/>
            <a:ext cx="4536504" cy="632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1" descr="C:\Users\lucas.soares.FUNAG\Desktop\PROTOCOLOS\0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299942"/>
            <a:ext cx="4536504" cy="632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2" descr="C:\Users\lucas.soares.FUNAG\Desktop\PROTOCOLOS\0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95499"/>
            <a:ext cx="4536504" cy="632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3" descr="C:\Users\lucas.soares.FUNAG\Desktop\PROTOCOLOS\0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31790"/>
            <a:ext cx="4536504" cy="632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1491630"/>
            <a:ext cx="4536504" cy="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4557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ACORDOS DE COOPERAÇÃO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11560" y="771550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0" dirty="0">
                <a:solidFill>
                  <a:schemeClr val="tx1"/>
                </a:solidFill>
              </a:rPr>
              <a:t>Acesse a íntegra dos documentos em www.funag.gov.br</a:t>
            </a:r>
          </a:p>
        </p:txBody>
      </p:sp>
      <p:pic>
        <p:nvPicPr>
          <p:cNvPr id="12" name="Picture 15" descr="C:\Users\lucas.soares.FUNAG\Desktop\PROTOCOLOS\0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243571"/>
            <a:ext cx="4536503" cy="632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C:\Users\lucas.soares.FUNAG\Desktop\PROTOCOLOS\0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63251"/>
            <a:ext cx="4536503" cy="632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 descr="C:\Users\lucas.soares.FUNAG\Desktop\PROTOCOLOS\0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83331"/>
            <a:ext cx="4536503" cy="632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C:\Users\lucas.soares.FUNAG\Desktop\PROTOCOLOS\0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803411"/>
            <a:ext cx="4536503" cy="632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9" descr="C:\Users\lucas.soares.FUNAG\Desktop\PROTOCOLOS\00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23491"/>
            <a:ext cx="4536503" cy="632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2902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ALEXANDRE DE GUSMÃO</a:t>
            </a:r>
            <a:endParaRPr lang="pt-BR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358" y="1101283"/>
            <a:ext cx="1525138" cy="1254443"/>
          </a:xfrm>
          <a:prstGeom prst="round2DiagRect">
            <a:avLst>
              <a:gd name="adj1" fmla="val 16667"/>
              <a:gd name="adj2" fmla="val 0"/>
            </a:avLst>
          </a:prstGeom>
          <a:ln w="53975">
            <a:solidFill>
              <a:srgbClr val="3E4095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179512" y="915566"/>
            <a:ext cx="7124477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Diplomata nascido no Brasil Colônia, distinguiu-se por sua visão e capacidade de definir interesses estratégicos de longo prazo. Como Secretário Particular de D. João V, rei de Portugal, e Membro do Conselho Ultramarino, desempenhou papel crucial nas negociações do Tratado de Madrid, assinado em 1750. Este não apenas definiu os limites entre os domínios coloniais portugueses e espanhóis na América do Sul, como também consagrou o princípio </a:t>
            </a:r>
            <a:r>
              <a:rPr lang="pt-B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 possidetis</a:t>
            </a: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uma das bases da doutrina jurídica e da política de fronteiras do Brasil.</a:t>
            </a:r>
          </a:p>
        </p:txBody>
      </p:sp>
    </p:spTree>
    <p:extLst>
      <p:ext uri="{BB962C8B-B14F-4D97-AF65-F5344CB8AC3E}">
        <p14:creationId xmlns="" xmlns:p14="http://schemas.microsoft.com/office/powerpoint/2010/main" val="41326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ACORDOS DE COOPERAÇÃO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11560" y="771550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0" dirty="0">
                <a:solidFill>
                  <a:schemeClr val="tx1"/>
                </a:solidFill>
              </a:rPr>
              <a:t>Acesse a íntegra dos documentos em www.funag.gov.br</a:t>
            </a:r>
          </a:p>
        </p:txBody>
      </p:sp>
      <p:pic>
        <p:nvPicPr>
          <p:cNvPr id="24" name="Picture 24" descr="C:\Users\lucas.soares.FUNAG\Desktop\PROTOCOLOS\0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01211"/>
            <a:ext cx="4536504" cy="632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5" descr="C:\Users\lucas.soares.FUNAG\Desktop\PROTOCOLOS\0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55" y="3461451"/>
            <a:ext cx="4536504" cy="632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6" descr="C:\Users\lucas.soares.FUNAG\Desktop\PROTOCOLOS\0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41643"/>
            <a:ext cx="4536504" cy="632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7" descr="C:\Users\lucas.soares.FUNAG\Desktop\PROTOCOLOS\0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21563"/>
            <a:ext cx="4536504" cy="632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funag.gov.br/images/Acordos/01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72131"/>
            <a:ext cx="4532423" cy="6318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023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ACORDOS DE COOPERAÇÃO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11560" y="857548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Acesse a íntegra dos documentos em www.funag.gov.br</a:t>
            </a:r>
          </a:p>
        </p:txBody>
      </p:sp>
      <p:pic>
        <p:nvPicPr>
          <p:cNvPr id="13" name="Picture 2" descr="C:\Users\lucas.soares.FUNAG\Desktop\PROTOCOLOS\0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19622"/>
            <a:ext cx="4536504" cy="632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lucas.soares.FUNAG\Desktop\PROTOCOLOS\0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95499"/>
            <a:ext cx="4536504" cy="632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lucas.soares.FUNAG\Desktop\PROTOCOLOS\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75419"/>
            <a:ext cx="4536504" cy="632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lucas.soares.FUNAG\Desktop\PROTOCOLOS\00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55339"/>
            <a:ext cx="4536504" cy="632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C:\Users\rodrigo.silva\Desktop\icones\02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4299942"/>
            <a:ext cx="4536504" cy="576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0027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ACORDOS DE COOPERAÇÃO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11560" y="843558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0" dirty="0">
                <a:solidFill>
                  <a:schemeClr val="tx1"/>
                </a:solidFill>
              </a:rPr>
              <a:t>Acesse a íntegra dos documentos em www.funag.gov.br</a:t>
            </a:r>
          </a:p>
        </p:txBody>
      </p:sp>
      <p:pic>
        <p:nvPicPr>
          <p:cNvPr id="37890" name="Picture 2" descr="C:\Users\rodrigo.silva\Desktop\icones\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59" y="1347614"/>
            <a:ext cx="4536505" cy="639315"/>
          </a:xfrm>
          <a:prstGeom prst="rect">
            <a:avLst/>
          </a:prstGeom>
          <a:noFill/>
        </p:spPr>
      </p:pic>
      <p:pic>
        <p:nvPicPr>
          <p:cNvPr id="37891" name="Picture 3" descr="C:\Users\rodrigo.silva\Desktop\icones\22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59" y="2067693"/>
            <a:ext cx="4536505" cy="720081"/>
          </a:xfrm>
          <a:prstGeom prst="rect">
            <a:avLst/>
          </a:prstGeom>
          <a:noFill/>
        </p:spPr>
      </p:pic>
      <p:pic>
        <p:nvPicPr>
          <p:cNvPr id="37892" name="Picture 4" descr="C:\Users\rodrigo.silva\Desktop\icones\23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59" y="2859782"/>
            <a:ext cx="4536504" cy="648072"/>
          </a:xfrm>
          <a:prstGeom prst="rect">
            <a:avLst/>
          </a:prstGeom>
          <a:noFill/>
        </p:spPr>
      </p:pic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579862"/>
            <a:ext cx="4536504" cy="67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0" descr="C:\Users\lucas.soares.FUNAG\Desktop\PROTOCOLOS\0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315579"/>
            <a:ext cx="4536504" cy="632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0027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DEMOCRATIZAÇÃO: LIVROS </a:t>
            </a: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BRASIL - 2016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1325" y="843558"/>
            <a:ext cx="5730995" cy="429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7853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DISTRIBUIÇÃO DE LIVROS NO </a:t>
            </a: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EXTERIOR - 2016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899592" y="843558"/>
          <a:ext cx="7272808" cy="4299942"/>
        </p:xfrm>
        <a:graphic>
          <a:graphicData uri="http://schemas.openxmlformats.org/presentationml/2006/ole">
            <p:oleObj spid="_x0000_s37901" name="Planilha" r:id="rId3" imgW="25155457" imgH="16068585" progId="Excel.Shee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72607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ALCANCE NACIONAL DE LIVROS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2" descr="R:\ARTES\DISSEMINAÇÃO DE LIVROS\NACIONAL - PTB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817583"/>
            <a:ext cx="6264696" cy="4480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0768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ALCANCE INTERNACIONAL DE LIVROS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2" descr="R:\ARTES\DISSEMINAÇÃO DE LIVROS\INTERNACIONAL - PTB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837588"/>
            <a:ext cx="6048672" cy="4326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8703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BIBLIOTECA DIGITAL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868143" y="2163509"/>
            <a:ext cx="28803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MAIOR BIBLIOTECA DIGITAL </a:t>
            </a:r>
            <a:r>
              <a:rPr lang="pt-BR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GRATUITA</a:t>
            </a:r>
            <a:r>
              <a:rPr lang="pt-BR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SOBRE O TEMA DAS RELAÇÕES INTERNACIONAIS  NO BRASIL.</a:t>
            </a:r>
            <a:endParaRPr lang="pt-BR" sz="1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843558"/>
            <a:ext cx="4680519" cy="431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1416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BOLETINS EDITORIAIS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7" y="843557"/>
            <a:ext cx="2065087" cy="360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513" y="843558"/>
            <a:ext cx="2102479" cy="360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301853" y="4515966"/>
            <a:ext cx="1820405" cy="430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0032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2014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2552797" y="4515966"/>
            <a:ext cx="1820405" cy="430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0032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797442" y="4515966"/>
            <a:ext cx="1820405" cy="430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0032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43559"/>
            <a:ext cx="208823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843558"/>
            <a:ext cx="208823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6928059" y="4517421"/>
            <a:ext cx="1820405" cy="430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b="1" dirty="0" smtClean="0">
                <a:solidFill>
                  <a:srgbClr val="0032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pt-BR" b="1" dirty="0">
              <a:solidFill>
                <a:srgbClr val="00325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r:id="rId6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2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BOLETINS EDITORIAIS ESPECIAIS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07504" y="4299942"/>
            <a:ext cx="1877269" cy="562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5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Clássicos IPRI</a:t>
            </a:r>
            <a:endParaRPr lang="pt-BR" sz="15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2051720" y="4299942"/>
            <a:ext cx="2226968" cy="562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5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PDB Português</a:t>
            </a:r>
            <a:endParaRPr lang="pt-BR" sz="15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4427984" y="4299942"/>
            <a:ext cx="2243905" cy="562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15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PDB Espanhol</a:t>
            </a:r>
            <a:endParaRPr lang="pt-BR" sz="15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3" y="852103"/>
            <a:ext cx="1877269" cy="348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008" y="852102"/>
            <a:ext cx="2226968" cy="348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335" y="843558"/>
            <a:ext cx="2243905" cy="347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 descr="C:\Users\rodrigo.silva\Desktop\pdb-e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6346" y="843558"/>
            <a:ext cx="2200150" cy="3456384"/>
          </a:xfrm>
          <a:prstGeom prst="rect">
            <a:avLst/>
          </a:prstGeom>
          <a:noFill/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6588224" y="4299942"/>
            <a:ext cx="2243905" cy="562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15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PDB Inglês</a:t>
            </a:r>
            <a:endParaRPr lang="pt-BR" sz="15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r:id="rId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40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843557"/>
          </a:xfrm>
          <a:prstGeom prst="rect">
            <a:avLst/>
          </a:prstGeom>
          <a:solidFill>
            <a:srgbClr val="3E4095"/>
          </a:solidFill>
          <a:ln>
            <a:solidFill>
              <a:srgbClr val="3E40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IPRI</a:t>
            </a:r>
            <a:endParaRPr lang="pt-BR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79512" y="843558"/>
            <a:ext cx="748883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Fundado em 1987, o Instituto de Pesquisa de Relações Internacionais (</a:t>
            </a:r>
            <a:r>
              <a:rPr lang="pt-BR" sz="2400" b="1" dirty="0" smtClean="0"/>
              <a:t>IPRI</a:t>
            </a:r>
            <a:r>
              <a:rPr lang="pt-BR" sz="2400" dirty="0" smtClean="0"/>
              <a:t>) é um órgão da </a:t>
            </a:r>
            <a:r>
              <a:rPr lang="pt-BR" sz="2400" b="1" dirty="0" smtClean="0"/>
              <a:t>FUNAG</a:t>
            </a:r>
            <a:r>
              <a:rPr lang="pt-BR" sz="2400" dirty="0" smtClean="0"/>
              <a:t> e tem por finalidade:</a:t>
            </a:r>
          </a:p>
          <a:p>
            <a:pPr algn="just"/>
            <a:endParaRPr lang="pt-BR" sz="2400" dirty="0" smtClean="0"/>
          </a:p>
          <a:p>
            <a:pPr marL="342900" indent="-342900" algn="just">
              <a:buAutoNum type="arabicPeriod"/>
            </a:pPr>
            <a:r>
              <a:rPr lang="pt-BR" sz="2000" dirty="0" smtClean="0"/>
              <a:t>desenvolver e divulgar estudos e pesquisas sobre temas atinentes às relações internacionais;</a:t>
            </a:r>
          </a:p>
          <a:p>
            <a:pPr marL="342900" indent="-342900" algn="just">
              <a:buAutoNum type="arabicPeriod"/>
            </a:pPr>
            <a:r>
              <a:rPr lang="pt-BR" sz="2000" dirty="0" smtClean="0"/>
              <a:t>promover a coleta e a sistematização de documentos relativos a seu campo de atuação;</a:t>
            </a:r>
          </a:p>
          <a:p>
            <a:pPr marL="342900" indent="-342900" algn="just">
              <a:buAutoNum type="arabicPeriod"/>
            </a:pPr>
            <a:r>
              <a:rPr lang="pt-BR" sz="2000" dirty="0" smtClean="0"/>
              <a:t>fomentar o intercâmbio científico com instituições congêneres nacionais e estrangeiras;</a:t>
            </a:r>
          </a:p>
          <a:p>
            <a:pPr marL="342900" indent="-342900" algn="just">
              <a:buAutoNum type="arabicPeriod"/>
            </a:pPr>
            <a:r>
              <a:rPr lang="pt-BR" sz="2000" dirty="0" smtClean="0"/>
              <a:t>realizar cursos, conferências, seminários e congressos na área de relações internacionais.</a:t>
            </a:r>
          </a:p>
          <a:p>
            <a:pPr marL="342900" indent="-342900">
              <a:buAutoNum type="arabicPeriod"/>
            </a:pPr>
            <a:endParaRPr lang="pt-BR" dirty="0" smtClean="0">
              <a:solidFill>
                <a:srgbClr val="5C5C5F"/>
              </a:solidFill>
            </a:endParaRPr>
          </a:p>
          <a:p>
            <a:pPr marL="342900" indent="-342900">
              <a:buAutoNum type="arabicPeriod"/>
            </a:pPr>
            <a:endParaRPr lang="pt-BR" dirty="0">
              <a:solidFill>
                <a:srgbClr val="5C5C5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987574"/>
            <a:ext cx="936104" cy="14401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Picture 2" descr="http://funag.gov.br/loja/image/cache/data/1161-Capa_Cadernos_de_Politica_Exterior_Ano2_Num3_1Sem2016-500x5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715766"/>
            <a:ext cx="1428371" cy="14283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8028384" y="415592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i="1" dirty="0" smtClean="0"/>
              <a:t>Cadernos de Política Exterior</a:t>
            </a:r>
            <a:endParaRPr lang="pt-BR" i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8028384" y="2499742"/>
            <a:ext cx="10081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i="1" dirty="0" smtClean="0"/>
              <a:t>Clássicos IPRI</a:t>
            </a:r>
            <a:endParaRPr lang="pt-BR" i="1" dirty="0"/>
          </a:p>
        </p:txBody>
      </p:sp>
    </p:spTree>
    <p:extLst>
      <p:ext uri="{BB962C8B-B14F-4D97-AF65-F5344CB8AC3E}">
        <p14:creationId xmlns="" xmlns:p14="http://schemas.microsoft.com/office/powerpoint/2010/main" val="217694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BIBLIOTECA DIGITAL: COLEÇÕES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505819" y="2026528"/>
            <a:ext cx="1940585" cy="2400270"/>
          </a:xfrm>
          <a:prstGeom prst="roundRect">
            <a:avLst/>
          </a:prstGeom>
        </p:spPr>
        <p:style>
          <a:lnRef idx="2">
            <a:schemeClr val="accent1"/>
          </a:lnRef>
          <a:fillRef idx="100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" name="Picture 10" descr="http://funag.gov.br/loja/image/cache/data/capas-de-livros/0041-historia_da_guerra_do_peloponeso-500x5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76" r="17686"/>
          <a:stretch/>
        </p:blipFill>
        <p:spPr bwMode="auto">
          <a:xfrm>
            <a:off x="755577" y="3348199"/>
            <a:ext cx="607389" cy="945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R:\TEMP\capa-livros-ipri\coleção clássicos do IPRI\158-Sociedade_Anarquica_A-228x2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00" r="16724"/>
          <a:stretch/>
        </p:blipFill>
        <p:spPr bwMode="auto">
          <a:xfrm>
            <a:off x="1554895" y="3356163"/>
            <a:ext cx="640842" cy="948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ttp://funag.gov.br/loja/image/cache/data/capas-de-livros/0261-direito_das_gentes-500x5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94" r="15988"/>
          <a:stretch/>
        </p:blipFill>
        <p:spPr bwMode="auto">
          <a:xfrm>
            <a:off x="1588349" y="2250095"/>
            <a:ext cx="607388" cy="902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de cantos arredondados 19"/>
          <p:cNvSpPr/>
          <p:nvPr/>
        </p:nvSpPr>
        <p:spPr>
          <a:xfrm>
            <a:off x="3458147" y="2043688"/>
            <a:ext cx="1940585" cy="24002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6338467" y="2026528"/>
            <a:ext cx="1940585" cy="24002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2" name="Picture 2" descr="http://funag.gov.br/loja/image/cache/data/PDB-500x5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31" r="15555"/>
          <a:stretch/>
        </p:blipFill>
        <p:spPr bwMode="auto">
          <a:xfrm>
            <a:off x="3690488" y="2205698"/>
            <a:ext cx="674216" cy="991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719" y="2183426"/>
            <a:ext cx="670774" cy="100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911" y="2216251"/>
            <a:ext cx="687928" cy="99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807" y="2232538"/>
            <a:ext cx="705616" cy="99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114" y="3323002"/>
            <a:ext cx="705863" cy="103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807" y="3296371"/>
            <a:ext cx="705616" cy="103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m 27" descr="Alexandre_E_o_tratado_de_Madri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04635" y="3323001"/>
            <a:ext cx="665812" cy="990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08" y="3296371"/>
            <a:ext cx="659865" cy="99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5577" y="2236866"/>
            <a:ext cx="595068" cy="91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tângulo 30"/>
          <p:cNvSpPr/>
          <p:nvPr/>
        </p:nvSpPr>
        <p:spPr>
          <a:xfrm>
            <a:off x="467544" y="1512458"/>
            <a:ext cx="1978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CLÁSSICOS IPRI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3275566" y="1404737"/>
            <a:ext cx="2305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HISTÓRIA DIPLOMÁTICA DO BRASIL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6242410" y="1404737"/>
            <a:ext cx="1978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POLÍTICA EXTERNA BRASILEIRA</a:t>
            </a:r>
          </a:p>
        </p:txBody>
      </p:sp>
    </p:spTree>
    <p:extLst>
      <p:ext uri="{BB962C8B-B14F-4D97-AF65-F5344CB8AC3E}">
        <p14:creationId xmlns="" xmlns:p14="http://schemas.microsoft.com/office/powerpoint/2010/main" val="7150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BIBLIOTECA DIGITAL: COLEÇÕES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539552" y="2098536"/>
            <a:ext cx="1940585" cy="2400270"/>
          </a:xfrm>
          <a:prstGeom prst="roundRect">
            <a:avLst/>
          </a:prstGeom>
        </p:spPr>
        <p:style>
          <a:lnRef idx="2">
            <a:schemeClr val="accent1"/>
          </a:lnRef>
          <a:fillRef idx="100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3491880" y="2115696"/>
            <a:ext cx="1940585" cy="24002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6372200" y="2098536"/>
            <a:ext cx="1940585" cy="24002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232382" y="1563638"/>
            <a:ext cx="2554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CURSO DE ALTOS ESTUDOS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3271480" y="1655391"/>
            <a:ext cx="23057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EVENTOS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6149287" y="1563638"/>
            <a:ext cx="2386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“EM POUCAS PALAVRAS”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45" y="3323855"/>
            <a:ext cx="670806" cy="9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715" y="3323854"/>
            <a:ext cx="664600" cy="99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45" y="2216251"/>
            <a:ext cx="669021" cy="9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715" y="2216251"/>
            <a:ext cx="672542" cy="9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543" y="2336070"/>
            <a:ext cx="663810" cy="101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542" y="2313061"/>
            <a:ext cx="678259" cy="100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82" y="3337630"/>
            <a:ext cx="625553" cy="9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200" y="2216251"/>
            <a:ext cx="625888" cy="101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434" y="2232012"/>
            <a:ext cx="637327" cy="101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112" y="3338100"/>
            <a:ext cx="620649" cy="99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722" y="3438842"/>
            <a:ext cx="683471" cy="99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369" y="3438842"/>
            <a:ext cx="679845" cy="99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6583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COLEÇÃO BARÃO DO RIO BRANCO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Picture 3" descr="C:\Users\rodrigo.silva\Desktop\colecaobara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843557"/>
            <a:ext cx="5904656" cy="4349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5766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COLEÇÃO PENSAMENTO DIPLOMÁTICO BRASILEIRO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089577"/>
            <a:ext cx="2356299" cy="34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rodrigo.silva\Desktop\livropd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74175"/>
            <a:ext cx="1748396" cy="3685807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738254" y="4619912"/>
            <a:ext cx="1350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Coleção em português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274453" y="4618343"/>
            <a:ext cx="1350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Coleção em espanhol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059582"/>
            <a:ext cx="237626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6372200" y="4587974"/>
            <a:ext cx="1350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Coleção em </a:t>
            </a:r>
            <a:endParaRPr lang="pt-BR" sz="1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inglês</a:t>
            </a:r>
            <a:endParaRPr lang="pt-B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53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CLÁSSICOS IPRI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12" descr="http://funag.gov.br/loja/image/cache/data/capas-de-livros/42-Consequencias_Economicas_da_Paz_As-500x5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19" r="16763"/>
          <a:stretch/>
        </p:blipFill>
        <p:spPr bwMode="auto">
          <a:xfrm>
            <a:off x="841124" y="1199943"/>
            <a:ext cx="1100320" cy="163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funag.gov.br/loja/image/cache/data/capas-de-livros/0041-historia_da_guerra_do_peloponeso-500x5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76" r="17686"/>
          <a:stretch/>
        </p:blipFill>
        <p:spPr bwMode="auto">
          <a:xfrm>
            <a:off x="7023386" y="1242362"/>
            <a:ext cx="1050795" cy="1635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R:\TEMP\capa-livros-ipri\coleção clássicos do IPRI\158-Sociedade_Anarquica_A-228x2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00" r="16724"/>
          <a:stretch/>
        </p:blipFill>
        <p:spPr bwMode="auto">
          <a:xfrm>
            <a:off x="4946307" y="1199942"/>
            <a:ext cx="1103770" cy="1633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://funag.gov.br/loja/image/cache/data/capas-de-livros/0261-direito_das_gentes-500x5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94" r="15988"/>
          <a:stretch/>
        </p:blipFill>
        <p:spPr bwMode="auto">
          <a:xfrm>
            <a:off x="2925117" y="1199946"/>
            <a:ext cx="1098783" cy="1632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386" y="2969165"/>
            <a:ext cx="1073423" cy="166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89" y="2983152"/>
            <a:ext cx="1074467" cy="16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54" y="2983152"/>
            <a:ext cx="1073423" cy="167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32028"/>
            <a:ext cx="1122391" cy="167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6417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CLÁSSICOS IPRI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2" descr="http://funag.gov.br/loja/image/cache/data/capas-de-livros/43-Paz_e_Guerra_entre_as_Nacoes-500x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1493"/>
            <a:ext cx="1877547" cy="18775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funag.gov.br/loja/image/cache/data/capas-de-livros/0045-a_grande_ilusao-500x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549" y="1916832"/>
            <a:ext cx="1877547" cy="18775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funag.gov.br/loja/image/cache/data/capas-de-livros/124-A_PolItica_do_Poder-500x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410" y="1916832"/>
            <a:ext cx="1879054" cy="18790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://funag.gov.br/loja/image/cache/data/capas-de-livros/0179_politica%20entre%20as%20nacoes-500x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718" y="1916832"/>
            <a:ext cx="1877554" cy="18775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1916832"/>
            <a:ext cx="1348350" cy="18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245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MANUAIS DO CANDIDATO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413" y="1082489"/>
            <a:ext cx="1282919" cy="172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033" y="1082489"/>
            <a:ext cx="1293266" cy="172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313" y="1082489"/>
            <a:ext cx="1282919" cy="172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20" y="2935628"/>
            <a:ext cx="1353392" cy="172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51" y="2935628"/>
            <a:ext cx="1272573" cy="172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015" y="2935628"/>
            <a:ext cx="1273475" cy="172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313" y="2935628"/>
            <a:ext cx="1276917" cy="172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 descr="http://funag.gov.br/loja/image/cache/data/1154-manual-do-candidato-economia-500x5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44" y="1095794"/>
            <a:ext cx="1713958" cy="1713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8612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HISTÓRIA DIPLOMÁTICA BRASILEIRA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724128" y="3835956"/>
            <a:ext cx="1604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Pensamento Diplomático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Brasileiro </a:t>
            </a:r>
          </a:p>
        </p:txBody>
      </p:sp>
      <p:pic>
        <p:nvPicPr>
          <p:cNvPr id="18" name="Picture 5" descr="C:\Users\victor.pereira\Desktop\Pensamento Diplomático Brasileiro - Coleção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563638"/>
            <a:ext cx="1584176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563638"/>
            <a:ext cx="1499410" cy="220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7298584" y="3795886"/>
            <a:ext cx="1881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História da Política Exterior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Brasil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563638"/>
            <a:ext cx="151216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aixaDeTexto 20"/>
          <p:cNvSpPr txBox="1"/>
          <p:nvPr/>
        </p:nvSpPr>
        <p:spPr>
          <a:xfrm>
            <a:off x="3923928" y="3910286"/>
            <a:ext cx="151216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Relações Internacionais do Brasil</a:t>
            </a:r>
          </a:p>
          <a:p>
            <a:pPr algn="ctr"/>
            <a:r>
              <a:rPr lang="pt-BR" sz="1100" dirty="0" smtClean="0"/>
              <a:t>Antologia comentada de artigos da Revista do IHGB (1841-2004)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944216" y="3930611"/>
            <a:ext cx="2016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Barão do Rio-Branco – Cadernos de Notas Vol. 1: A questão entre o Brasil e a França </a:t>
            </a:r>
          </a:p>
          <a:p>
            <a:pPr algn="ctr"/>
            <a:r>
              <a:rPr lang="pt-BR" sz="1100" dirty="0" smtClean="0"/>
              <a:t>(Maio de 1895 a Abril de 1901)</a:t>
            </a:r>
            <a:endParaRPr lang="pt-BR" sz="1100" dirty="0"/>
          </a:p>
        </p:txBody>
      </p:sp>
      <p:pic>
        <p:nvPicPr>
          <p:cNvPr id="12" name="Picture 5" descr="K:\Livros 2017\Barão do Rio Branco - Caderno de notas Vol I - O Convite - A Questão Entre O Brasil e a França\1190capa-CADERNO-DO-BARAO_1895_VOL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60240" y="1584936"/>
            <a:ext cx="1547664" cy="2210950"/>
          </a:xfrm>
          <a:prstGeom prst="rect">
            <a:avLst/>
          </a:prstGeom>
          <a:noFill/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563638"/>
            <a:ext cx="1512000" cy="224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13"/>
          <p:cNvSpPr txBox="1"/>
          <p:nvPr/>
        </p:nvSpPr>
        <p:spPr>
          <a:xfrm>
            <a:off x="35497" y="3907964"/>
            <a:ext cx="20162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Formação da Diplomacia Econômica do Brasil</a:t>
            </a:r>
          </a:p>
          <a:p>
            <a:pPr algn="ctr"/>
            <a:r>
              <a:rPr lang="pt-BR" sz="1100" dirty="0" smtClean="0"/>
              <a:t>Volumes 1 e 2</a:t>
            </a:r>
            <a:endParaRPr lang="pt-BR" sz="1100" dirty="0"/>
          </a:p>
        </p:txBody>
      </p:sp>
    </p:spTree>
    <p:extLst>
      <p:ext uri="{BB962C8B-B14F-4D97-AF65-F5344CB8AC3E}">
        <p14:creationId xmlns="" xmlns:p14="http://schemas.microsoft.com/office/powerpoint/2010/main" val="193780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HISTÓRIA DIPLOMÁTICA BRASILEIRA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708865" y="2809840"/>
            <a:ext cx="12935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 Conferência da Paz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Haia, 1907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3796277" y="2943984"/>
            <a:ext cx="1279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Barão do Rio Branco: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biografia fotográfica</a:t>
            </a:r>
          </a:p>
        </p:txBody>
      </p:sp>
      <p:pic>
        <p:nvPicPr>
          <p:cNvPr id="35" name="Picture 2" descr="http://funag.gov.br/loja/image/cache/data/capas-de-livros/II-conferencia-da-paz-daia-1907-500x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31589"/>
            <a:ext cx="1810276" cy="16792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792" y="1151929"/>
            <a:ext cx="1226908" cy="167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428" y="2571750"/>
            <a:ext cx="1344545" cy="175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CaixaDeTexto 37"/>
          <p:cNvSpPr txBox="1"/>
          <p:nvPr/>
        </p:nvSpPr>
        <p:spPr>
          <a:xfrm>
            <a:off x="1907704" y="4299942"/>
            <a:ext cx="1883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meio à crise: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Souza Dantas e a França ocupada</a:t>
            </a:r>
          </a:p>
        </p:txBody>
      </p:sp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910" y="2541416"/>
            <a:ext cx="1337322" cy="175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CaixaDeTexto 39"/>
          <p:cNvSpPr txBox="1"/>
          <p:nvPr/>
        </p:nvSpPr>
        <p:spPr>
          <a:xfrm>
            <a:off x="5364088" y="4312136"/>
            <a:ext cx="1333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Documentos da Política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Externa Independente</a:t>
            </a:r>
          </a:p>
        </p:txBody>
      </p:sp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550" y="1151929"/>
            <a:ext cx="1192240" cy="167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CaixaDeTexto 41"/>
          <p:cNvSpPr txBox="1"/>
          <p:nvPr/>
        </p:nvSpPr>
        <p:spPr>
          <a:xfrm>
            <a:off x="6931697" y="2859782"/>
            <a:ext cx="131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Coleção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Helio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Jaguaribe</a:t>
            </a:r>
          </a:p>
        </p:txBody>
      </p:sp>
    </p:spTree>
    <p:extLst>
      <p:ext uri="{BB962C8B-B14F-4D97-AF65-F5344CB8AC3E}">
        <p14:creationId xmlns="" xmlns:p14="http://schemas.microsoft.com/office/powerpoint/2010/main" val="193780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POLÍTICA EXTERNA BRASILEIRA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4087221" y="2548227"/>
            <a:ext cx="11328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Brasil e a Cooperação Sul-Sul em três momentos da Política Externa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1475656" y="2522649"/>
            <a:ext cx="10404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América do Sul no Discurso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Diplomático Brasileiro</a:t>
            </a:r>
          </a:p>
        </p:txBody>
      </p:sp>
      <p:pic>
        <p:nvPicPr>
          <p:cNvPr id="33" name="Picture 5" descr="http://funag.gov.br/loja/image/cache/data/capas-de-livros/1099-a-america-do-sul-no-discurso-diplomatico-brasileiro-500x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27947"/>
            <a:ext cx="1551237" cy="1469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http://funag.gov.br/loja/image/cache/data/capas-de-livros/842-Brasil_e_a_Cooperacao_Sul-Sul_em_tres_momentos_de_PolItica_Externa_O-500x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23627"/>
            <a:ext cx="1469763" cy="1469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427734"/>
            <a:ext cx="103641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CaixaDeTexto 35"/>
          <p:cNvSpPr txBox="1"/>
          <p:nvPr/>
        </p:nvSpPr>
        <p:spPr>
          <a:xfrm>
            <a:off x="7740352" y="4074629"/>
            <a:ext cx="120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Política Externa Brasileira</a:t>
            </a: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387" y="1059582"/>
            <a:ext cx="989660" cy="146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CaixaDeTexto 37"/>
          <p:cNvSpPr txBox="1"/>
          <p:nvPr/>
        </p:nvSpPr>
        <p:spPr>
          <a:xfrm>
            <a:off x="6444208" y="2593816"/>
            <a:ext cx="11912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Cronologia da Política Externa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Governo Lula</a:t>
            </a:r>
          </a:p>
        </p:txBody>
      </p:sp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28335"/>
            <a:ext cx="1033200" cy="1511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CaixaDeTexto 39"/>
          <p:cNvSpPr txBox="1"/>
          <p:nvPr/>
        </p:nvSpPr>
        <p:spPr>
          <a:xfrm>
            <a:off x="5148064" y="3939902"/>
            <a:ext cx="14371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autonomia na Política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Externa Brasileira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2555776" y="3942224"/>
            <a:ext cx="16561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Brazil</a:t>
            </a:r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t-BR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Non-Proliferation</a:t>
            </a:r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Treaty</a:t>
            </a:r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Latin</a:t>
            </a:r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America as a Nuclear </a:t>
            </a:r>
            <a:r>
              <a:rPr lang="pt-BR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Weapon-Free</a:t>
            </a:r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Zone</a:t>
            </a:r>
            <a:endParaRPr lang="pt-B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2427734"/>
            <a:ext cx="1026000" cy="152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2427734"/>
            <a:ext cx="1026000" cy="1525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ixaDeTexto 18"/>
          <p:cNvSpPr txBox="1"/>
          <p:nvPr/>
        </p:nvSpPr>
        <p:spPr>
          <a:xfrm>
            <a:off x="0" y="3939902"/>
            <a:ext cx="1475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 Anos da ABC – Visões da Cooperação Técnica Internacional Brasileira</a:t>
            </a:r>
            <a:endParaRPr lang="pt-B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059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5429" y="-1"/>
            <a:ext cx="9144000" cy="843557"/>
          </a:xfrm>
          <a:prstGeom prst="rect">
            <a:avLst/>
          </a:prstGeom>
          <a:solidFill>
            <a:srgbClr val="3E4095"/>
          </a:solidFill>
          <a:ln>
            <a:solidFill>
              <a:srgbClr val="3E40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CHDD</a:t>
            </a:r>
            <a:endParaRPr lang="pt-BR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1059582"/>
            <a:ext cx="73448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dirty="0" smtClean="0"/>
              <a:t>Criado em 2002, o Centro de História e Documentação Diplomática (</a:t>
            </a:r>
            <a:r>
              <a:rPr lang="pt-BR" sz="2200" b="1" dirty="0" smtClean="0"/>
              <a:t>CHDD</a:t>
            </a:r>
            <a:r>
              <a:rPr lang="pt-BR" sz="2200" dirty="0" smtClean="0"/>
              <a:t>), órgão da </a:t>
            </a:r>
            <a:r>
              <a:rPr lang="pt-BR" sz="2200" b="1" dirty="0" smtClean="0"/>
              <a:t>FUNAG</a:t>
            </a:r>
            <a:r>
              <a:rPr lang="pt-BR" sz="2200" dirty="0" smtClean="0"/>
              <a:t>, tem por finalidade:</a:t>
            </a:r>
          </a:p>
          <a:p>
            <a:pPr algn="just"/>
            <a:endParaRPr lang="pt-BR" sz="2200" dirty="0" smtClean="0"/>
          </a:p>
          <a:p>
            <a:pPr marL="342900" indent="-342900" algn="just">
              <a:buAutoNum type="arabicPeriod"/>
            </a:pPr>
            <a:r>
              <a:rPr lang="pt-BR" sz="2200" dirty="0" smtClean="0"/>
              <a:t>Promover e divulgar estudos e pesquisas sobre história diplomática e das relações internacionais do Brasil;</a:t>
            </a:r>
          </a:p>
          <a:p>
            <a:pPr marL="342900" indent="-342900" algn="just"/>
            <a:endParaRPr lang="pt-BR" sz="2200" dirty="0" smtClean="0"/>
          </a:p>
          <a:p>
            <a:pPr marL="342900" indent="-342900" algn="just"/>
            <a:r>
              <a:rPr lang="pt-BR" sz="2200" dirty="0" smtClean="0"/>
              <a:t>2. Criar instrumentos de pesquisa, incentivar e promover a edição de livros sobre temas de sua competência;</a:t>
            </a:r>
          </a:p>
          <a:p>
            <a:pPr marL="342900" indent="-342900" algn="just"/>
            <a:endParaRPr lang="pt-BR" sz="2200" dirty="0" smtClean="0"/>
          </a:p>
          <a:p>
            <a:pPr marL="342900" indent="-342900" algn="just"/>
            <a:r>
              <a:rPr lang="pt-BR" sz="2200" dirty="0" smtClean="0"/>
              <a:t>3. Promover a realização de atividades de natureza acadêmica no campo da história diplomática.</a:t>
            </a:r>
          </a:p>
          <a:p>
            <a:pPr marL="342900" indent="-342900"/>
            <a:endParaRPr lang="pt-BR" dirty="0"/>
          </a:p>
        </p:txBody>
      </p:sp>
      <p:pic>
        <p:nvPicPr>
          <p:cNvPr id="8" name="Picture 2" descr="http://funag.gov.br/loja/image/cache/data/1150-Capa-Cadernos-CHDD-Ano14-Num27-2Sem2015-500x5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6066" y="2643758"/>
            <a:ext cx="1227934" cy="12279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100392" y="915566"/>
            <a:ext cx="890281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ixaDeTexto 11"/>
          <p:cNvSpPr txBox="1"/>
          <p:nvPr/>
        </p:nvSpPr>
        <p:spPr>
          <a:xfrm>
            <a:off x="8172400" y="213970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i="1" dirty="0" smtClean="0"/>
              <a:t>Cadernos do CHDD nº 28</a:t>
            </a:r>
            <a:endParaRPr lang="pt-BR" i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8172400" y="3867894"/>
            <a:ext cx="8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i="1" dirty="0" smtClean="0"/>
              <a:t>Cadernos do CHDD nº 27</a:t>
            </a:r>
            <a:endParaRPr lang="pt-BR" i="1" dirty="0"/>
          </a:p>
        </p:txBody>
      </p:sp>
    </p:spTree>
    <p:extLst>
      <p:ext uri="{BB962C8B-B14F-4D97-AF65-F5344CB8AC3E}">
        <p14:creationId xmlns="" xmlns:p14="http://schemas.microsoft.com/office/powerpoint/2010/main" val="239761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CADERNOS DE POLÍTICA </a:t>
            </a:r>
            <a:r>
              <a:rPr lang="pt-BR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EXTERIOR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844" y="1635646"/>
            <a:ext cx="163944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9043" y="1635646"/>
            <a:ext cx="157343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CaixaDeTexto 46"/>
          <p:cNvSpPr txBox="1"/>
          <p:nvPr/>
        </p:nvSpPr>
        <p:spPr>
          <a:xfrm>
            <a:off x="5508104" y="3941063"/>
            <a:ext cx="17281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/>
              <a:t>Cadernos de Política Exterior </a:t>
            </a:r>
          </a:p>
          <a:p>
            <a:pPr algn="ctr"/>
            <a:r>
              <a:rPr lang="pt-BR" sz="1100" dirty="0"/>
              <a:t>Ano 1 - Número 2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7308304" y="3941063"/>
            <a:ext cx="15841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/>
              <a:t>Cadernos de Política Exterior </a:t>
            </a:r>
          </a:p>
          <a:p>
            <a:pPr algn="ctr"/>
            <a:r>
              <a:rPr lang="pt-BR" sz="1100" dirty="0"/>
              <a:t>Ano 1 - Número 1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3779913" y="3939902"/>
            <a:ext cx="15841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/>
              <a:t>Cadernos de Política Exterior </a:t>
            </a:r>
          </a:p>
          <a:p>
            <a:pPr algn="ctr"/>
            <a:r>
              <a:rPr lang="pt-BR" sz="1100" dirty="0"/>
              <a:t>Ano 2 - Número 3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888" y="1635646"/>
            <a:ext cx="1512000" cy="226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2051721" y="3939902"/>
            <a:ext cx="15121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/>
              <a:t>Cadernos de Política Exterior </a:t>
            </a:r>
          </a:p>
          <a:p>
            <a:pPr algn="ctr"/>
            <a:r>
              <a:rPr lang="pt-BR" sz="1100" dirty="0"/>
              <a:t>Ano 2 - Número </a:t>
            </a:r>
            <a:r>
              <a:rPr lang="pt-BR" sz="1100" dirty="0" smtClean="0"/>
              <a:t>4</a:t>
            </a:r>
            <a:endParaRPr lang="pt-BR" sz="1100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635646"/>
            <a:ext cx="1512000" cy="228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696" y="1635646"/>
            <a:ext cx="15120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12"/>
          <p:cNvSpPr txBox="1"/>
          <p:nvPr/>
        </p:nvSpPr>
        <p:spPr>
          <a:xfrm>
            <a:off x="323529" y="3915802"/>
            <a:ext cx="15121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/>
              <a:t>Cadernos de Política Exterior </a:t>
            </a:r>
          </a:p>
          <a:p>
            <a:pPr algn="ctr"/>
            <a:r>
              <a:rPr lang="pt-BR" sz="1100" dirty="0"/>
              <a:t>Ano </a:t>
            </a:r>
            <a:r>
              <a:rPr lang="pt-BR" sz="1100" dirty="0" smtClean="0"/>
              <a:t>3 </a:t>
            </a:r>
            <a:r>
              <a:rPr lang="pt-BR" sz="1100" dirty="0"/>
              <a:t>- Número </a:t>
            </a:r>
            <a:r>
              <a:rPr lang="pt-BR" sz="1100" dirty="0" smtClean="0"/>
              <a:t>5</a:t>
            </a:r>
            <a:endParaRPr lang="pt-BR" sz="1100" dirty="0"/>
          </a:p>
        </p:txBody>
      </p:sp>
    </p:spTree>
    <p:extLst>
      <p:ext uri="{BB962C8B-B14F-4D97-AF65-F5344CB8AC3E}">
        <p14:creationId xmlns="" xmlns:p14="http://schemas.microsoft.com/office/powerpoint/2010/main" val="416360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CADERNOS DO CHDD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171406" y="4326364"/>
            <a:ext cx="2184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/>
              <a:t>Cadernos do CHDD </a:t>
            </a:r>
            <a:r>
              <a:rPr lang="pt-BR" sz="1100" dirty="0" smtClean="0"/>
              <a:t>Nº 27</a:t>
            </a:r>
            <a:endParaRPr lang="pt-BR" sz="11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292562" y="4326364"/>
            <a:ext cx="2184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/>
              <a:t>Cadernos do CHDD Nº </a:t>
            </a:r>
            <a:r>
              <a:rPr lang="pt-BR" sz="1100" dirty="0" smtClean="0"/>
              <a:t>28</a:t>
            </a:r>
            <a:endParaRPr lang="pt-BR" sz="1100" dirty="0"/>
          </a:p>
        </p:txBody>
      </p:sp>
      <p:pic>
        <p:nvPicPr>
          <p:cNvPr id="15" name="Picture 2" descr="http://funag.gov.br/loja/image/cache/data/1150-Capa-Cadernos-CHDD-Ano14-Num27-2Sem2015-500x5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31590"/>
            <a:ext cx="3178183" cy="31781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131590"/>
            <a:ext cx="230425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ixaDeTexto 15"/>
          <p:cNvSpPr txBox="1"/>
          <p:nvPr/>
        </p:nvSpPr>
        <p:spPr>
          <a:xfrm>
            <a:off x="539552" y="4299942"/>
            <a:ext cx="2184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/>
              <a:t>Cadernos do CHDD Nº </a:t>
            </a:r>
            <a:r>
              <a:rPr lang="pt-BR" sz="1100" dirty="0" smtClean="0"/>
              <a:t>29</a:t>
            </a:r>
            <a:endParaRPr lang="pt-BR" sz="1100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131591"/>
            <a:ext cx="2088232" cy="315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8644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NAÇÕES UNIDAS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493002" y="3698378"/>
            <a:ext cx="20201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Comissão das Nações Unidas</a:t>
            </a:r>
          </a:p>
          <a:p>
            <a:pPr algn="ctr"/>
            <a:r>
              <a:rPr lang="pt-B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a Consolidação da Paz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406082" y="3738903"/>
            <a:ext cx="2649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Conselho Econômico e Social </a:t>
            </a:r>
          </a:p>
          <a:p>
            <a:pPr algn="ctr"/>
            <a:r>
              <a:rPr lang="pt-B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 Nações Unidas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5536" y="3705294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Security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Council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21º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Century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Challenges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Prospects</a:t>
            </a:r>
            <a:endParaRPr lang="pt-BR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http://funag.gov.br/loja/image/cache/data/capas-de-livros/916-Comissao_das_Nacoes_Unidas_para_Consolidacao_da_Paz_Perspectiva_Brasileira-500x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655" y="1491630"/>
            <a:ext cx="2206800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funag.gov.br/loja/image/cache/data/capas-de-livros/1090-Conselho_Economico_e_Social-ECOSOC-500x50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00" y="1491630"/>
            <a:ext cx="2206800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victor.pereira\Desktop\Brasil_nas_Nacoes_Unidas_1946_2011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4580" y="1491630"/>
            <a:ext cx="1584000" cy="220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CaixaDeTexto 10"/>
          <p:cNvSpPr txBox="1"/>
          <p:nvPr/>
        </p:nvSpPr>
        <p:spPr>
          <a:xfrm>
            <a:off x="2585225" y="3738567"/>
            <a:ext cx="16433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Brasil nas Nações Unidas (1946 – 2011)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491630"/>
            <a:ext cx="1584176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5614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NAÇÕES UNIDAS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6692482" y="3755816"/>
            <a:ext cx="2056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Brasil no Conselho de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Segurança da ONU (2010-2011)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871974" y="3751890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Brasil e as</a:t>
            </a:r>
          </a:p>
          <a:p>
            <a:pPr algn="ctr"/>
            <a:r>
              <a:rPr lang="pt-BR"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Nações Unidas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351173" y="3750667"/>
            <a:ext cx="1755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Operações de Manutenção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 Paz da ONU</a:t>
            </a:r>
          </a:p>
        </p:txBody>
      </p:sp>
      <p:pic>
        <p:nvPicPr>
          <p:cNvPr id="35" name="Picture 2" descr="http://funag.gov.br/loja/image/cache/data/capas-de-livros/1045-%20Brasil%20e%20as%20Na%C3%A7%C3%B5es%20Unidas-500x50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449" y="1459056"/>
            <a:ext cx="2206800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funag.gov.br/loja/image/cache/data/capas-de-livros/1106-O_Brasil_no_Conselho_de_Seguranca_da_ONU-500x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24" y="1485200"/>
            <a:ext cx="2206800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http://funag.gov.br/loja/image/cache/data/1078-operacoes-de-manutencao-da-paz-da-onu-500x50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3" y="1419990"/>
            <a:ext cx="2206800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funag.gov.br/loja/image/cache/data/capas-de-livros/790-IV_CNPEPI_-_Reforma_da_ONU-500x5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52" y="1488839"/>
            <a:ext cx="2206800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ixaDeTexto 38"/>
          <p:cNvSpPr txBox="1"/>
          <p:nvPr/>
        </p:nvSpPr>
        <p:spPr>
          <a:xfrm>
            <a:off x="4984692" y="3725407"/>
            <a:ext cx="120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 CNPEPI</a:t>
            </a:r>
          </a:p>
          <a:p>
            <a:pPr algn="ctr"/>
            <a:r>
              <a:rPr lang="pt-BR"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Reforma da ONU</a:t>
            </a:r>
          </a:p>
        </p:txBody>
      </p:sp>
    </p:spTree>
    <p:extLst>
      <p:ext uri="{BB962C8B-B14F-4D97-AF65-F5344CB8AC3E}">
        <p14:creationId xmlns="" xmlns:p14="http://schemas.microsoft.com/office/powerpoint/2010/main" val="99471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CONSELHO DE SEGURANÇA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761192" y="3596412"/>
            <a:ext cx="2071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Conselho de Segurança após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Guerra do Golfo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980437" y="3611800"/>
            <a:ext cx="1827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Conselho de Segurança das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Nações Unidas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80897" y="3584994"/>
            <a:ext cx="2305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Brasil no Conselho de Segurança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 ONU 1998-1999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869717" y="3611800"/>
            <a:ext cx="2071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Conselho de Segurança e a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Inserção do Brasil no Mecanismo</a:t>
            </a:r>
          </a:p>
        </p:txBody>
      </p:sp>
      <p:pic>
        <p:nvPicPr>
          <p:cNvPr id="15" name="Picture 2" descr="http://funag.gov.br/loja/image/cache/data/capas-de-livros/152-Brasil_no_Conselho_de_Seguranca_da_ONU_O-500x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8" y="1330763"/>
            <a:ext cx="2206800" cy="21697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funag.gov.br/loja/image/cache/data/capas-de-livros/623-Conselho_de_Seguranca_apos_a_Guerra_do_Golfo-500x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208" y="1365664"/>
            <a:ext cx="2206800" cy="2134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funag.gov.br/loja/image/cache/data/1075-%20Conselho%20de%20Seguran%C3%A7a%20das%20Na%C3%A7%C3%B5es%20Unidas-500x50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39" y="1378312"/>
            <a:ext cx="2395941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funag.gov.br/loja/image/cache/data/capas-de-livros/678-Conselho_de_Seguranca_e_a_insercao_do_brasil-500x5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005" y="1378312"/>
            <a:ext cx="2206800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9159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0" descr="http://funag.gov.br/loja/image/cache/data/capas-de-livros/926-Ordem_Hegemonia_e_Transgressao-500x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432" y="1517078"/>
            <a:ext cx="2206800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CONSELHO DE SEGURANÇA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6901433" y="3755816"/>
            <a:ext cx="1702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 Humanitárias pelo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Conselho de Segurança 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777956" y="3751145"/>
            <a:ext cx="1487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Sanções do Conselho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Segurança</a:t>
            </a:r>
          </a:p>
        </p:txBody>
      </p:sp>
      <p:pic>
        <p:nvPicPr>
          <p:cNvPr id="22" name="Picture 14" descr="http://funag.gov.br/loja/image/cache/data/capas-de-livros/316-Acoes_humanitarias_pelo_Conselho_de_Seguranca-500x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75624"/>
            <a:ext cx="2329131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ttp://funag.gov.br/loja/image/cache/data/capas-de-livros/1105-Sancoes-do-conselho-de-seguranca-direito-inter-e-pratica-Brasileira-500x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91630"/>
            <a:ext cx="2206800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4910252" y="3755816"/>
            <a:ext cx="1404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Ordem Hegemonia e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Transgressão</a:t>
            </a:r>
          </a:p>
        </p:txBody>
      </p:sp>
      <p:pic>
        <p:nvPicPr>
          <p:cNvPr id="12290" name="Picture 2" descr="http://funag.gov.br/loja/image/cache/data/1160-Capa-PARTICIPACAO_DO_BRASIL_NO_CSNU_final-500x5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9762"/>
            <a:ext cx="2242220" cy="22422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530824" y="3753232"/>
            <a:ext cx="15806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Brasil no Conselho de Segurança das Nações Unidas (1945-2011)</a:t>
            </a:r>
          </a:p>
        </p:txBody>
      </p:sp>
    </p:spTree>
    <p:extLst>
      <p:ext uri="{BB962C8B-B14F-4D97-AF65-F5344CB8AC3E}">
        <p14:creationId xmlns="" xmlns:p14="http://schemas.microsoft.com/office/powerpoint/2010/main" val="154073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DESARMAMENTO E SEGURANÇA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491630"/>
            <a:ext cx="155792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ixaDeTexto 18"/>
          <p:cNvSpPr txBox="1"/>
          <p:nvPr/>
        </p:nvSpPr>
        <p:spPr>
          <a:xfrm>
            <a:off x="6012160" y="3723878"/>
            <a:ext cx="15121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Obrigação Universal</a:t>
            </a:r>
          </a:p>
          <a:p>
            <a:pPr algn="ctr"/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Desarmamento Nuclear</a:t>
            </a:r>
            <a:endParaRPr lang="pt-B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491630"/>
            <a:ext cx="1512168" cy="227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ixaDeTexto 19"/>
          <p:cNvSpPr txBox="1"/>
          <p:nvPr/>
        </p:nvSpPr>
        <p:spPr>
          <a:xfrm>
            <a:off x="3923928" y="3795886"/>
            <a:ext cx="1368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err="1" smtClean="0"/>
              <a:t>The</a:t>
            </a:r>
            <a:r>
              <a:rPr lang="pt-BR" sz="1100" dirty="0" smtClean="0"/>
              <a:t> Universal </a:t>
            </a:r>
            <a:r>
              <a:rPr lang="pt-BR" sz="1100" dirty="0" err="1" smtClean="0"/>
              <a:t>Obligation</a:t>
            </a:r>
            <a:r>
              <a:rPr lang="pt-BR" sz="1100" dirty="0" smtClean="0"/>
              <a:t> </a:t>
            </a:r>
            <a:r>
              <a:rPr lang="pt-BR" sz="1100" dirty="0" err="1" smtClean="0"/>
              <a:t>of</a:t>
            </a:r>
            <a:r>
              <a:rPr lang="pt-BR" sz="1100" dirty="0" smtClean="0"/>
              <a:t> Nuclear </a:t>
            </a:r>
            <a:r>
              <a:rPr lang="pt-BR" sz="1100" dirty="0" err="1" smtClean="0"/>
              <a:t>Disarmament</a:t>
            </a:r>
            <a:endParaRPr lang="pt-BR" sz="11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1691680" y="3795886"/>
            <a:ext cx="158417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Brazil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Non-Proliferation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treaty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Latin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America as a Nuclear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Weapon-Free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Zone</a:t>
            </a:r>
            <a:endParaRPr lang="pt-BR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1491630"/>
            <a:ext cx="158417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4293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DESARMAMENTO E SEGURANÇA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937980" y="3795886"/>
            <a:ext cx="1200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Desarmamento e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Temas Correlatos</a:t>
            </a:r>
          </a:p>
        </p:txBody>
      </p:sp>
      <p:pic>
        <p:nvPicPr>
          <p:cNvPr id="13" name="Picture 6" descr="http://funag.gov.br/loja/image/cache/data/capas-de-livros/1094-%20Desarmamento-500x50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208" y="1491630"/>
            <a:ext cx="2206800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4453432" y="3798208"/>
            <a:ext cx="171072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Terrorismo Internacional e </a:t>
            </a:r>
            <a:endParaRPr lang="pt-BR" sz="1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Política </a:t>
            </a:r>
            <a:endParaRPr lang="pt-B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Externa Brasileira </a:t>
            </a:r>
            <a:endParaRPr lang="pt-BR" sz="1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após 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 </a:t>
            </a:r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</a:t>
            </a:r>
            <a:endParaRPr lang="pt-B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setembro</a:t>
            </a:r>
          </a:p>
        </p:txBody>
      </p:sp>
      <p:pic>
        <p:nvPicPr>
          <p:cNvPr id="16" name="Picture 14" descr="http://funag.gov.br/loja/image/cache/data/capas-de-livros/849-Armas_de_Destruicao_em_Massa_no_Seculo_XXI_Novas_Regras_para_um_Velho_Jogo-500x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00" y="1498552"/>
            <a:ext cx="2206800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6436629" y="3755816"/>
            <a:ext cx="14125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Armas de Destruição </a:t>
            </a:r>
            <a:endParaRPr lang="pt-BR" sz="1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Massa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Século XXI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6659" y="1491630"/>
            <a:ext cx="144894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aixaDeTexto 22"/>
          <p:cNvSpPr txBox="1"/>
          <p:nvPr/>
        </p:nvSpPr>
        <p:spPr>
          <a:xfrm>
            <a:off x="997049" y="3795886"/>
            <a:ext cx="1512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Diplomacia e Política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Defesa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9057" y="1522520"/>
            <a:ext cx="1512167" cy="220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4293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TEORIA DAS RELAÇÕES INTERNACIONAIS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908" y="1419622"/>
            <a:ext cx="1656183" cy="241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aixaDeTexto 22"/>
          <p:cNvSpPr txBox="1"/>
          <p:nvPr/>
        </p:nvSpPr>
        <p:spPr>
          <a:xfrm>
            <a:off x="3743908" y="3884444"/>
            <a:ext cx="16561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Teoria das  Relações Internacionais</a:t>
            </a:r>
          </a:p>
        </p:txBody>
      </p:sp>
    </p:spTree>
    <p:extLst>
      <p:ext uri="{BB962C8B-B14F-4D97-AF65-F5344CB8AC3E}">
        <p14:creationId xmlns="" xmlns:p14="http://schemas.microsoft.com/office/powerpoint/2010/main" val="27708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DIREITO INTERNACIONAL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500037"/>
            <a:ext cx="1688463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3504" y="1500037"/>
            <a:ext cx="1656184" cy="241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7217" y="1500037"/>
            <a:ext cx="1656184" cy="246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aixaDeTexto 23"/>
          <p:cNvSpPr txBox="1"/>
          <p:nvPr/>
        </p:nvSpPr>
        <p:spPr>
          <a:xfrm>
            <a:off x="1763688" y="3956762"/>
            <a:ext cx="1688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Tratado de Direito Internacional Público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Vol. 1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5877218" y="3961968"/>
            <a:ext cx="1656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Tratado de Direito Internacional Público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Vol. 3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3823505" y="3915938"/>
            <a:ext cx="1656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Tratado de Direito Internacional Público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Vol. 2</a:t>
            </a:r>
          </a:p>
        </p:txBody>
      </p:sp>
    </p:spTree>
    <p:extLst>
      <p:ext uri="{BB962C8B-B14F-4D97-AF65-F5344CB8AC3E}">
        <p14:creationId xmlns="" xmlns:p14="http://schemas.microsoft.com/office/powerpoint/2010/main" val="64080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EVENTOS E CONFERÊNCIAS</a:t>
            </a:r>
            <a:endParaRPr lang="pt-BR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t="-43" b="20269"/>
          <a:stretch/>
        </p:blipFill>
        <p:spPr bwMode="auto">
          <a:xfrm>
            <a:off x="4242293" y="3220014"/>
            <a:ext cx="3282035" cy="17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5150" y="3724070"/>
            <a:ext cx="2617775" cy="122256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tângulo 13"/>
          <p:cNvSpPr/>
          <p:nvPr/>
        </p:nvSpPr>
        <p:spPr>
          <a:xfrm>
            <a:off x="539552" y="843558"/>
            <a:ext cx="7992888" cy="1021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 últimos 5 anos, a </a:t>
            </a:r>
            <a:r>
              <a:rPr lang="pt-BR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FUNAG</a:t>
            </a: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realizou </a:t>
            </a:r>
            <a:r>
              <a:rPr lang="pt-BR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 de 300 atividades </a:t>
            </a: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culturais e pedagógicas, abrangendo cursos, conferências, seminários, mesas-redondas e palestras no campo das relações internacionais e da história diplomática brasileira.</a:t>
            </a:r>
          </a:p>
        </p:txBody>
      </p:sp>
      <p:pic>
        <p:nvPicPr>
          <p:cNvPr id="8" name="Picture 2" descr="https://fbcdn-sphotos-g-a.akamaihd.net/hphotos-ak-xfa1/v/t1.0-9/14202564_1043666179015936_7343684490569108081_n.jpg?oh=beb095a5e1a18a2f3f72deb99fcc6055&amp;oe=584477B3&amp;__gda__=1481204536_cdae2fbf6885ef08111031bace0b0fe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150" y="1907969"/>
            <a:ext cx="2617775" cy="17440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fbcdn-sphotos-a-a.akamaihd.net/hphotos-ak-xfp1/t31.0-8/13568915_1002073409841880_7000169856209659587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293" y="1907969"/>
            <a:ext cx="3282035" cy="11682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3658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DIREITO DO MAR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Imagem 10" descr="l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3307" y="1311610"/>
            <a:ext cx="2238813" cy="2376264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3773347" y="3909705"/>
            <a:ext cx="144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Direito do Mar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900" y="1311610"/>
            <a:ext cx="152998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13"/>
          <p:cNvSpPr txBox="1"/>
          <p:nvPr/>
        </p:nvSpPr>
        <p:spPr>
          <a:xfrm>
            <a:off x="2033900" y="3817952"/>
            <a:ext cx="15299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Plataforma Continental Brasileira e o Direito do Mar</a:t>
            </a:r>
          </a:p>
        </p:txBody>
      </p:sp>
      <p:pic>
        <p:nvPicPr>
          <p:cNvPr id="15" name="Picture 5" descr="L:\Livros 2014\Reflexões sobre a Convenção do Direito do Mar\1091-Convencao_do_Direito_do_Mar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275606"/>
            <a:ext cx="1584176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4" descr="L:\Livros 2014\Limites Exteriores da Plataforma Continental do Brasil conforme o Direito do Mar\1100-Limites_exteriores_da_plataforma_continental_do_Brasil_conforme_o_Direito_do_Mar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67149" y="1283042"/>
            <a:ext cx="1440160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7143710" y="3880088"/>
            <a:ext cx="1676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Limites Exteriores da Plataforma Continental do Brasil conforme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Direito do Mar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508105" y="3889960"/>
            <a:ext cx="1573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Reflexões sobre a Convenção do Direito do Mar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347613"/>
            <a:ext cx="1584176" cy="231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ixaDeTexto 19"/>
          <p:cNvSpPr txBox="1"/>
          <p:nvPr/>
        </p:nvSpPr>
        <p:spPr>
          <a:xfrm>
            <a:off x="395536" y="3651870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Segurança do Atlântico Sul e as Relações com a África</a:t>
            </a:r>
          </a:p>
        </p:txBody>
      </p:sp>
    </p:spTree>
    <p:extLst>
      <p:ext uri="{BB962C8B-B14F-4D97-AF65-F5344CB8AC3E}">
        <p14:creationId xmlns="" xmlns:p14="http://schemas.microsoft.com/office/powerpoint/2010/main" val="367879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MEIO AMBIENTE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4899640" y="3779916"/>
            <a:ext cx="1263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Relatório Rio +20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modelo brasileiro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545123" y="3779916"/>
            <a:ext cx="1649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Bens Ambientais, OMC e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Brasil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2540255" y="3779916"/>
            <a:ext cx="1864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Conferências de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Desenvolvimento Sustentável</a:t>
            </a:r>
          </a:p>
        </p:txBody>
      </p:sp>
      <p:pic>
        <p:nvPicPr>
          <p:cNvPr id="22" name="Picture 2" descr="http://funag.gov.br/loja/image/cache/data/1085-%20Bens%20Ambientais%20e%20a%20OMC-500x50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7614"/>
            <a:ext cx="2206800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http://funag.gov.br/loja/image/cache/data/1047-%20Confer%C3%AAncia%20de%20Desenvolvimento%20Sustent%C3%A1vel-500x50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17" y="1347614"/>
            <a:ext cx="2342891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7" descr="http://funag.gov.br/loja/image/cache/data/capas-de-livros/100000-Relatorio_Rio+20_-_O_Modelo_Brasileiro-500x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47614"/>
            <a:ext cx="2206800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1347614"/>
            <a:ext cx="1584176" cy="2367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CaixaDeTexto 25"/>
          <p:cNvSpPr txBox="1"/>
          <p:nvPr/>
        </p:nvSpPr>
        <p:spPr>
          <a:xfrm>
            <a:off x="6624736" y="3827824"/>
            <a:ext cx="2267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Áreas de Preservação Ambiental em Zona de Fronteira</a:t>
            </a:r>
            <a:endParaRPr lang="pt-B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780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MEIO AMBIENTE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771800" y="3582184"/>
            <a:ext cx="14401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Conflitos entre a Convenção sobre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Diversidade biológica e o Acordo TRIPS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788023" y="3685762"/>
            <a:ext cx="1584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Cadernos de Sustentabilidade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 Rio  +20</a:t>
            </a:r>
          </a:p>
        </p:txBody>
      </p:sp>
      <p:pic>
        <p:nvPicPr>
          <p:cNvPr id="13" name="Picture 13" descr="http://funag.gov.br/loja/image/cache/data/capas-de-livros/906-Conflitos_Entre_a_Convencao_sobre_a_Diversidade_Biologica_e_o_Acordo_TRIPS-500x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637" y="1360620"/>
            <a:ext cx="2206800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http://funag.gov.br/loja/image/cache/data/capas-de-livros/100000-Cadernos_de_Sustentabilidade_da_Rio+20-500x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496" y="1330840"/>
            <a:ext cx="2206800" cy="22365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617512" y="3583345"/>
            <a:ext cx="1404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 breve guia sobre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aquecimento global </a:t>
            </a:r>
          </a:p>
        </p:txBody>
      </p:sp>
      <p:pic>
        <p:nvPicPr>
          <p:cNvPr id="16" name="Picture 5" descr="http://funag.gov.br/loja/image/cache/data/capas-de-livros/651-Um_Breve_Guia_sobre_aquecimento_Global-500x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76545"/>
            <a:ext cx="2307858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6882734" y="3642198"/>
            <a:ext cx="17251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Comércio e Meio Ambiente</a:t>
            </a:r>
          </a:p>
        </p:txBody>
      </p:sp>
      <p:pic>
        <p:nvPicPr>
          <p:cNvPr id="18" name="Picture 7" descr="http://funag.gov.br/loja/image/cache/data/capas-de-livros/15-Comercio_e_meio_Ambiente-500x5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504" y="1401806"/>
            <a:ext cx="2346984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2068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DIREITO INTERNACIONAL E DIREITOS HUMANOS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2615849" y="3744739"/>
            <a:ext cx="1564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Direitos Humanos e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Segurança Internacional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4618862" y="3744739"/>
            <a:ext cx="19623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Migração, Refúgio e Apátridas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505053" y="3744739"/>
            <a:ext cx="1729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Autonomia Econômica e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Empoderamento da Mulher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11" y="1537939"/>
            <a:ext cx="1698219" cy="22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39" y="1537939"/>
            <a:ext cx="1632116" cy="22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681" y="1514110"/>
            <a:ext cx="1650686" cy="22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 descr="http://funag.gov.br/loja/image/cache/data/capas-de-livros/956-Repertorio_da_Pratica_Brasileira_do_Direito_Internacional_PUblico_-_Indice_Geral_AnalItico-500x5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537939"/>
            <a:ext cx="2206800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6866462" y="3755816"/>
            <a:ext cx="1959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Repertório da Prática Brasileira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Direito Internacional Público</a:t>
            </a:r>
          </a:p>
        </p:txBody>
      </p:sp>
    </p:spTree>
    <p:extLst>
      <p:ext uri="{BB962C8B-B14F-4D97-AF65-F5344CB8AC3E}">
        <p14:creationId xmlns="" xmlns:p14="http://schemas.microsoft.com/office/powerpoint/2010/main" val="146256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COMÉRCIO INTERNACIONAL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932041" y="3435846"/>
            <a:ext cx="1456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Liberalização do Comércio de Serviços do MERCOSUL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946031" y="3429000"/>
            <a:ext cx="165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Comércio Internacional e o Crescimento Econômico do Brasil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031" y="1196752"/>
            <a:ext cx="1658417" cy="22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03598"/>
            <a:ext cx="1456488" cy="22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1203598"/>
            <a:ext cx="151777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ixaDeTexto 15"/>
          <p:cNvSpPr txBox="1"/>
          <p:nvPr/>
        </p:nvSpPr>
        <p:spPr>
          <a:xfrm>
            <a:off x="2771800" y="3370684"/>
            <a:ext cx="1517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Cadeias Globais de Valor e os novos Padrões de Comércio Internacional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203598"/>
            <a:ext cx="1512168" cy="225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ixaDeTexto 16"/>
          <p:cNvSpPr txBox="1"/>
          <p:nvPr/>
        </p:nvSpPr>
        <p:spPr>
          <a:xfrm>
            <a:off x="827584" y="3435846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Brasil e as restrições às exportações</a:t>
            </a:r>
          </a:p>
        </p:txBody>
      </p:sp>
    </p:spTree>
    <p:extLst>
      <p:ext uri="{BB962C8B-B14F-4D97-AF65-F5344CB8AC3E}">
        <p14:creationId xmlns="" xmlns:p14="http://schemas.microsoft.com/office/powerpoint/2010/main" val="178896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COMÉRCIO INTERNACIONAL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034341" y="3609923"/>
            <a:ext cx="15257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criação do Fundo de Garantia do Mercosul: vantagens e propostas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788849" y="3573376"/>
            <a:ext cx="14535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Seminários sobre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Desenvolvimento Econômico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628609" y="3576087"/>
            <a:ext cx="15418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sistema de solução de controvérsias da OMC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341" y="1403123"/>
            <a:ext cx="1525743" cy="22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09" y="1347614"/>
            <a:ext cx="1543433" cy="22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49" y="1347614"/>
            <a:ext cx="1453581" cy="22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 descr="http://funag.gov.br/loja/image/cache/data/1081-ORGANIZACAO_MUNDIAL_DO_COMERCIO-500x50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057" y="1347614"/>
            <a:ext cx="2206800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/>
          <p:cNvSpPr txBox="1"/>
          <p:nvPr/>
        </p:nvSpPr>
        <p:spPr>
          <a:xfrm>
            <a:off x="5076057" y="3579862"/>
            <a:ext cx="1368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Organização Mundial do Comércio</a:t>
            </a:r>
          </a:p>
        </p:txBody>
      </p:sp>
    </p:spTree>
    <p:extLst>
      <p:ext uri="{BB962C8B-B14F-4D97-AF65-F5344CB8AC3E}">
        <p14:creationId xmlns="" xmlns:p14="http://schemas.microsoft.com/office/powerpoint/2010/main" val="23975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AMÉRICA DO SUL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275607"/>
            <a:ext cx="1391379" cy="220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24"/>
          <p:cNvSpPr txBox="1">
            <a:spLocks noChangeArrowheads="1"/>
          </p:cNvSpPr>
          <p:nvPr/>
        </p:nvSpPr>
        <p:spPr bwMode="auto">
          <a:xfrm>
            <a:off x="6948264" y="3483754"/>
            <a:ext cx="144015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América do Sul  - Reunião de Chefes de Estado da Comunidade Sul Americana</a:t>
            </a:r>
          </a:p>
        </p:txBody>
      </p:sp>
      <p:sp>
        <p:nvSpPr>
          <p:cNvPr id="25" name="CaixaDeTexto 24"/>
          <p:cNvSpPr txBox="1">
            <a:spLocks noChangeArrowheads="1"/>
          </p:cNvSpPr>
          <p:nvPr/>
        </p:nvSpPr>
        <p:spPr bwMode="auto">
          <a:xfrm>
            <a:off x="2754911" y="3540247"/>
            <a:ext cx="145704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Integração </a:t>
            </a:r>
          </a:p>
          <a:p>
            <a:pPr algn="ctr"/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Brasil-Argentina 2ª Edição – A História de uma ideia na visão do outro</a:t>
            </a:r>
            <a:endParaRPr lang="pt-B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275606"/>
            <a:ext cx="1512168" cy="225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17"/>
          <p:cNvSpPr txBox="1"/>
          <p:nvPr/>
        </p:nvSpPr>
        <p:spPr>
          <a:xfrm>
            <a:off x="4788024" y="3507854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Entre o </a:t>
            </a:r>
            <a:r>
              <a:rPr lang="pt-BR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Beagle</a:t>
            </a:r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as Malvinas</a:t>
            </a:r>
          </a:p>
          <a:p>
            <a:pPr algn="ctr"/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Conflito e diplomacia na América do Sul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1275606"/>
            <a:ext cx="1494855" cy="226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ixaDeTexto 14"/>
          <p:cNvSpPr txBox="1"/>
          <p:nvPr/>
        </p:nvSpPr>
        <p:spPr>
          <a:xfrm>
            <a:off x="611560" y="3579862"/>
            <a:ext cx="1656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História social da Argentina contemporânea – 2ª Edição Revisada</a:t>
            </a:r>
          </a:p>
        </p:txBody>
      </p:sp>
      <p:pic>
        <p:nvPicPr>
          <p:cNvPr id="16" name="Picture 4" descr="K:\Livros 2017\História Social da Argentina Contemporânea\1192-CAPA-HISTORIA-SOCIAL-DA-ARGENTINA_v_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275606"/>
            <a:ext cx="1528413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8550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AMÉRICA DO SUL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CaixaDeTexto 24"/>
          <p:cNvSpPr txBox="1">
            <a:spLocks noChangeArrowheads="1"/>
          </p:cNvSpPr>
          <p:nvPr/>
        </p:nvSpPr>
        <p:spPr bwMode="auto">
          <a:xfrm>
            <a:off x="2051720" y="3651870"/>
            <a:ext cx="151216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Rio Branco – A América do Sul e a Modernização do Brasil</a:t>
            </a:r>
          </a:p>
        </p:txBody>
      </p:sp>
      <p:sp>
        <p:nvSpPr>
          <p:cNvPr id="28" name="CaixaDeTexto 24"/>
          <p:cNvSpPr txBox="1">
            <a:spLocks noChangeArrowheads="1"/>
          </p:cNvSpPr>
          <p:nvPr/>
        </p:nvSpPr>
        <p:spPr bwMode="auto">
          <a:xfrm>
            <a:off x="5580112" y="3668420"/>
            <a:ext cx="159103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Encontro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Economistas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Sul-Americanos</a:t>
            </a:r>
          </a:p>
        </p:txBody>
      </p:sp>
      <p:sp>
        <p:nvSpPr>
          <p:cNvPr id="29" name="CaixaDeTexto 24"/>
          <p:cNvSpPr txBox="1">
            <a:spLocks noChangeArrowheads="1"/>
          </p:cNvSpPr>
          <p:nvPr/>
        </p:nvSpPr>
        <p:spPr bwMode="auto">
          <a:xfrm>
            <a:off x="3851920" y="3683808"/>
            <a:ext cx="14401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 Conferência da Paz  - Haia 1907</a:t>
            </a:r>
          </a:p>
        </p:txBody>
      </p:sp>
      <p:sp>
        <p:nvSpPr>
          <p:cNvPr id="30" name="CaixaDeTexto 24"/>
          <p:cNvSpPr txBox="1">
            <a:spLocks noChangeArrowheads="1"/>
          </p:cNvSpPr>
          <p:nvPr/>
        </p:nvSpPr>
        <p:spPr bwMode="auto">
          <a:xfrm>
            <a:off x="7450867" y="3668420"/>
            <a:ext cx="15136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Comunidade Sul-Americana de Nações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0266" y="1303079"/>
            <a:ext cx="1512168" cy="230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300867"/>
            <a:ext cx="1440160" cy="231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3" y="1300867"/>
            <a:ext cx="159103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0867" y="1300868"/>
            <a:ext cx="151362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275606"/>
            <a:ext cx="144015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ixaDeTexto 24"/>
          <p:cNvSpPr txBox="1">
            <a:spLocks noChangeArrowheads="1"/>
          </p:cNvSpPr>
          <p:nvPr/>
        </p:nvSpPr>
        <p:spPr bwMode="auto">
          <a:xfrm>
            <a:off x="323528" y="3563892"/>
            <a:ext cx="14401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América do Sul e a Integração Regional</a:t>
            </a:r>
          </a:p>
        </p:txBody>
      </p:sp>
    </p:spTree>
    <p:extLst>
      <p:ext uri="{BB962C8B-B14F-4D97-AF65-F5344CB8AC3E}">
        <p14:creationId xmlns="" xmlns:p14="http://schemas.microsoft.com/office/powerpoint/2010/main" val="259539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AMÉRICA DO SUL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CaixaDeTexto 24"/>
          <p:cNvSpPr txBox="1">
            <a:spLocks noChangeArrowheads="1"/>
          </p:cNvSpPr>
          <p:nvPr/>
        </p:nvSpPr>
        <p:spPr bwMode="auto">
          <a:xfrm>
            <a:off x="665807" y="3520048"/>
            <a:ext cx="14922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Peru: Evolução Recente e Futura</a:t>
            </a:r>
          </a:p>
        </p:txBody>
      </p:sp>
      <p:sp>
        <p:nvSpPr>
          <p:cNvPr id="12" name="CaixaDeTexto 24"/>
          <p:cNvSpPr txBox="1">
            <a:spLocks noChangeArrowheads="1"/>
          </p:cNvSpPr>
          <p:nvPr/>
        </p:nvSpPr>
        <p:spPr bwMode="auto">
          <a:xfrm>
            <a:off x="4716016" y="3520048"/>
            <a:ext cx="14637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Sociedade de Fronteira – Uma análise da história do Suriname</a:t>
            </a:r>
          </a:p>
        </p:txBody>
      </p:sp>
      <p:sp>
        <p:nvSpPr>
          <p:cNvPr id="13" name="CaixaDeTexto 24"/>
          <p:cNvSpPr txBox="1">
            <a:spLocks noChangeArrowheads="1"/>
          </p:cNvSpPr>
          <p:nvPr/>
        </p:nvSpPr>
        <p:spPr bwMode="auto">
          <a:xfrm>
            <a:off x="6827849" y="3539525"/>
            <a:ext cx="144016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Geopolítica e Política Exterior – EUA, Brasil e América do Sul</a:t>
            </a: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808" y="1275606"/>
            <a:ext cx="149225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275606"/>
            <a:ext cx="146376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7850" y="1275606"/>
            <a:ext cx="1440160" cy="225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51385" y="1275606"/>
            <a:ext cx="1440160" cy="225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24"/>
          <p:cNvSpPr txBox="1">
            <a:spLocks noChangeArrowheads="1"/>
          </p:cNvSpPr>
          <p:nvPr/>
        </p:nvSpPr>
        <p:spPr bwMode="auto">
          <a:xfrm>
            <a:off x="2651385" y="3539525"/>
            <a:ext cx="144016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América do Sul no Discurso Diplomático Brasileiro</a:t>
            </a:r>
          </a:p>
        </p:txBody>
      </p:sp>
    </p:spTree>
    <p:extLst>
      <p:ext uri="{BB962C8B-B14F-4D97-AF65-F5344CB8AC3E}">
        <p14:creationId xmlns="" xmlns:p14="http://schemas.microsoft.com/office/powerpoint/2010/main" val="276941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MERCOSUL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5026" y="1323515"/>
            <a:ext cx="1495319" cy="22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5948" y="1323514"/>
            <a:ext cx="152625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323514"/>
            <a:ext cx="151269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CaixaDeTexto 21"/>
          <p:cNvSpPr txBox="1"/>
          <p:nvPr/>
        </p:nvSpPr>
        <p:spPr>
          <a:xfrm>
            <a:off x="2645026" y="3582183"/>
            <a:ext cx="1495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Brasil-Argentina: fronteira seca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4845948" y="3555761"/>
            <a:ext cx="15262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Convergência Macroeconômica Brasil-Argentina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7020272" y="3555761"/>
            <a:ext cx="1512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Diálogo sobre a Escrita da História: Brasil e Argentina (1910-1940)</a:t>
            </a:r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594671" y="3540247"/>
            <a:ext cx="145704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Integração </a:t>
            </a:r>
          </a:p>
          <a:p>
            <a:pPr algn="ctr"/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Brasil-Argentina 2ª Edição – A História de uma ideia na visão do outro</a:t>
            </a:r>
            <a:endParaRPr lang="pt-B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275606"/>
            <a:ext cx="1494855" cy="226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2646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SEMINÁRIOS</a:t>
            </a:r>
            <a:endParaRPr lang="pt-BR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1442" name="Picture 2" descr="C:\Users\victor.pereira\Pictures\001Percursos_Diplomatico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056950"/>
            <a:ext cx="3748235" cy="2107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C:\Users\victor.pereira\Pictures\001Novos_Olha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056950"/>
            <a:ext cx="3771681" cy="2035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C:\Users\victor.pereira\Pictures\002rotativo-Tribu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871760"/>
            <a:ext cx="3748236" cy="2136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5" name="Picture 5" descr="C:\Users\victor.pereira\Pictures\003Egmont-Rotativ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5566"/>
            <a:ext cx="3771682" cy="2111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0504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MERCOSUL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212" y="1403709"/>
            <a:ext cx="148368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5" y="1403709"/>
            <a:ext cx="1502656" cy="215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12"/>
          <p:cNvSpPr txBox="1"/>
          <p:nvPr/>
        </p:nvSpPr>
        <p:spPr>
          <a:xfrm>
            <a:off x="4716015" y="3635955"/>
            <a:ext cx="1545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Perspectivas Brasil e Argentina Vol. I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55212" y="3575526"/>
            <a:ext cx="1483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Argentina Visões Brasileiras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660232" y="3564894"/>
            <a:ext cx="1584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Inserção de empresas no processo de negociação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02548"/>
            <a:ext cx="146171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2771009" y="3563948"/>
            <a:ext cx="1368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Brasil  no Rio da Prata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(1822-1994)</a:t>
            </a: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08" y="1403709"/>
            <a:ext cx="136367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3828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MERCOSUL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2632552" y="3619576"/>
            <a:ext cx="1572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criação do fundo de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garantia do MERCOSUL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4884018" y="3543247"/>
            <a:ext cx="1422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gás no MERCOSUL: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perspectiva brasileira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478216" y="3579862"/>
            <a:ext cx="181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liberalização do comércio</a:t>
            </a:r>
          </a:p>
          <a:p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serviços do MERCOSUL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6973214" y="3543248"/>
            <a:ext cx="1542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Fórum Empresarial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MERCOSUL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99" y="1340768"/>
            <a:ext cx="1454984" cy="22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1515513" cy="22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18" y="1336448"/>
            <a:ext cx="1422747" cy="22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214" y="1336447"/>
            <a:ext cx="1547856" cy="22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045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MERCOSUL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898652" y="3808080"/>
            <a:ext cx="1444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Cultura política e elementos de análise da política venezuelana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083" y="1502314"/>
            <a:ext cx="1493357" cy="22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7039083" y="3808080"/>
            <a:ext cx="1493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Brasil-Uruguai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os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próximos 20 anos</a:t>
            </a: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52" y="1517078"/>
            <a:ext cx="1444771" cy="22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669250" y="3797636"/>
            <a:ext cx="1539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Relações </a:t>
            </a:r>
          </a:p>
          <a:p>
            <a:pPr algn="ctr"/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Brasil-Paraguai</a:t>
            </a:r>
            <a:endParaRPr lang="pt-B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71" y="1491630"/>
            <a:ext cx="1559600" cy="221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2757941" y="3771489"/>
            <a:ext cx="14926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História das Relações Internacionais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Paraguai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940" y="1491630"/>
            <a:ext cx="1492640" cy="219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955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AMÉRICA LATINA E CARIBE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49" y="1513697"/>
            <a:ext cx="141642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CaixaDeTexto 27"/>
          <p:cNvSpPr txBox="1"/>
          <p:nvPr/>
        </p:nvSpPr>
        <p:spPr>
          <a:xfrm>
            <a:off x="203249" y="3673936"/>
            <a:ext cx="1416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Constituições da América Latina e do Caribe Vol. 1</a:t>
            </a: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4932" y="1501761"/>
            <a:ext cx="14269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CaixaDeTexto 29"/>
          <p:cNvSpPr txBox="1"/>
          <p:nvPr/>
        </p:nvSpPr>
        <p:spPr>
          <a:xfrm>
            <a:off x="2064932" y="3662001"/>
            <a:ext cx="14269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Constituições da América Latina e do Caribe Vol. 2</a:t>
            </a: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2627" y="1501762"/>
            <a:ext cx="142945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CaixaDeTexto 31"/>
          <p:cNvSpPr txBox="1"/>
          <p:nvPr/>
        </p:nvSpPr>
        <p:spPr>
          <a:xfrm>
            <a:off x="3862627" y="3662001"/>
            <a:ext cx="1429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Constituições da América Latina e do Caribe Vol. 3</a:t>
            </a:r>
          </a:p>
        </p:txBody>
      </p:sp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61049" y="1501761"/>
            <a:ext cx="1431231" cy="216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CaixaDeTexto 33"/>
          <p:cNvSpPr txBox="1"/>
          <p:nvPr/>
        </p:nvSpPr>
        <p:spPr>
          <a:xfrm>
            <a:off x="5661049" y="3662001"/>
            <a:ext cx="1431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Constituições da América Latina e do Caribe Vol. 4</a:t>
            </a:r>
          </a:p>
        </p:txBody>
      </p:sp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1501762"/>
            <a:ext cx="1440160" cy="21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CaixaDeTexto 35"/>
          <p:cNvSpPr txBox="1"/>
          <p:nvPr/>
        </p:nvSpPr>
        <p:spPr>
          <a:xfrm>
            <a:off x="7452320" y="3662002"/>
            <a:ext cx="1440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Constituições da América Latina e do Caribe Vol. 5</a:t>
            </a:r>
          </a:p>
        </p:txBody>
      </p:sp>
    </p:spTree>
    <p:extLst>
      <p:ext uri="{BB962C8B-B14F-4D97-AF65-F5344CB8AC3E}">
        <p14:creationId xmlns="" xmlns:p14="http://schemas.microsoft.com/office/powerpoint/2010/main" val="214692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AMÉRICA LATINA E CARIBE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6386" y="1523950"/>
            <a:ext cx="144016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13"/>
          <p:cNvSpPr txBox="1"/>
          <p:nvPr/>
        </p:nvSpPr>
        <p:spPr>
          <a:xfrm>
            <a:off x="1156386" y="3681454"/>
            <a:ext cx="1440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Cúpula da América Latina e do Caribe sobre Integração e Desenvolvimento - CALC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6586" y="1523950"/>
            <a:ext cx="142307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ixaDeTexto 15"/>
          <p:cNvSpPr txBox="1"/>
          <p:nvPr/>
        </p:nvSpPr>
        <p:spPr>
          <a:xfrm>
            <a:off x="2956586" y="3684190"/>
            <a:ext cx="1423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Derecho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Internacional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América Latina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4778" y="1523949"/>
            <a:ext cx="1440160" cy="217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17"/>
          <p:cNvSpPr txBox="1"/>
          <p:nvPr/>
        </p:nvSpPr>
        <p:spPr>
          <a:xfrm>
            <a:off x="4684778" y="3726200"/>
            <a:ext cx="14401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Brasil – Cuba: Relações Político Diplomáticas no Contexto da Guerra Fria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1523950"/>
            <a:ext cx="1471398" cy="216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ixaDeTexto 19"/>
          <p:cNvSpPr txBox="1"/>
          <p:nvPr/>
        </p:nvSpPr>
        <p:spPr>
          <a:xfrm>
            <a:off x="6484978" y="3704714"/>
            <a:ext cx="14713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 Revolução ao Reatamento: A Política Externa Brasileira e a Questão Cubana</a:t>
            </a:r>
          </a:p>
        </p:txBody>
      </p:sp>
    </p:spTree>
    <p:extLst>
      <p:ext uri="{BB962C8B-B14F-4D97-AF65-F5344CB8AC3E}">
        <p14:creationId xmlns="" xmlns:p14="http://schemas.microsoft.com/office/powerpoint/2010/main" val="246056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ÁFRICA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2" descr="L:\ENCONTRADOS\0066-CPLP Oportunidades e Perspectiv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1513" y="1445086"/>
            <a:ext cx="1584325" cy="2208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4" descr="\\svarq\livros\Livros NPUB\Capas\1076 - Novas Relações Sino Africanas.jpe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1454611"/>
            <a:ext cx="1582737" cy="2206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8" descr="\\svarq\sinf\Livros\Capas\enviadas\arquitetura de paz e seguranca africana.pn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1454611"/>
            <a:ext cx="1584325" cy="2206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CaixaDeTexto 18"/>
          <p:cNvSpPr txBox="1">
            <a:spLocks noChangeArrowheads="1"/>
          </p:cNvSpPr>
          <p:nvPr/>
        </p:nvSpPr>
        <p:spPr bwMode="auto">
          <a:xfrm>
            <a:off x="2700337" y="3670761"/>
            <a:ext cx="15827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Novas Relações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Sino-Africanas</a:t>
            </a:r>
          </a:p>
        </p:txBody>
      </p:sp>
      <p:sp>
        <p:nvSpPr>
          <p:cNvPr id="23" name="CaixaDeTexto 19"/>
          <p:cNvSpPr txBox="1">
            <a:spLocks noChangeArrowheads="1"/>
          </p:cNvSpPr>
          <p:nvPr/>
        </p:nvSpPr>
        <p:spPr bwMode="auto">
          <a:xfrm>
            <a:off x="4787899" y="3653298"/>
            <a:ext cx="1584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Arquitetura de Paz e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Segurança Africana</a:t>
            </a:r>
          </a:p>
        </p:txBody>
      </p:sp>
      <p:sp>
        <p:nvSpPr>
          <p:cNvPr id="24" name="CaixaDeTexto 24"/>
          <p:cNvSpPr txBox="1">
            <a:spLocks noChangeArrowheads="1"/>
          </p:cNvSpPr>
          <p:nvPr/>
        </p:nvSpPr>
        <p:spPr bwMode="auto">
          <a:xfrm>
            <a:off x="7021513" y="3653298"/>
            <a:ext cx="1584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CPLP: Oportunidades</a:t>
            </a:r>
          </a:p>
          <a:p>
            <a:pPr algn="ctr"/>
            <a:r>
              <a:rPr lang="pt-BR"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Perspectivas</a:t>
            </a:r>
          </a:p>
        </p:txBody>
      </p:sp>
      <p:pic>
        <p:nvPicPr>
          <p:cNvPr id="25" name="Imagem 20" descr="l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1938" y="1441911"/>
            <a:ext cx="2303462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CaixaDeTexto 21"/>
          <p:cNvSpPr txBox="1">
            <a:spLocks noChangeArrowheads="1"/>
          </p:cNvSpPr>
          <p:nvPr/>
        </p:nvSpPr>
        <p:spPr bwMode="auto">
          <a:xfrm>
            <a:off x="683568" y="3673936"/>
            <a:ext cx="144016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 África no Século XXII: um ensaio acadêmico</a:t>
            </a:r>
          </a:p>
        </p:txBody>
      </p:sp>
    </p:spTree>
    <p:extLst>
      <p:ext uri="{BB962C8B-B14F-4D97-AF65-F5344CB8AC3E}">
        <p14:creationId xmlns="" xmlns:p14="http://schemas.microsoft.com/office/powerpoint/2010/main" val="180648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ÁFRICA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aixaDeTexto 23"/>
          <p:cNvSpPr txBox="1">
            <a:spLocks noChangeArrowheads="1"/>
          </p:cNvSpPr>
          <p:nvPr/>
        </p:nvSpPr>
        <p:spPr bwMode="auto">
          <a:xfrm>
            <a:off x="6701471" y="3664064"/>
            <a:ext cx="213391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África do Sul: a rede de ativismo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transnacional contra o apartheid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África do Sul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8743" y="1385964"/>
            <a:ext cx="1582737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ixaDeTexto 26"/>
          <p:cNvSpPr txBox="1">
            <a:spLocks noChangeArrowheads="1"/>
          </p:cNvSpPr>
          <p:nvPr/>
        </p:nvSpPr>
        <p:spPr bwMode="auto">
          <a:xfrm>
            <a:off x="2648743" y="3664064"/>
            <a:ext cx="15827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Southern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Africa’s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Responses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HIV/AIDS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Norms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(1990- 2005)</a:t>
            </a:r>
          </a:p>
        </p:txBody>
      </p:sp>
      <p:pic>
        <p:nvPicPr>
          <p:cNvPr id="16" name="Picture 9" descr="\\svarq\dpu\DPU 2012\Biblioteca\02 CAPAS TODOS OS  LIVROS\a africa do sul e o ibas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886" y="1385964"/>
            <a:ext cx="1584325" cy="2206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CaixaDeTexto 28"/>
          <p:cNvSpPr txBox="1">
            <a:spLocks noChangeArrowheads="1"/>
          </p:cNvSpPr>
          <p:nvPr/>
        </p:nvSpPr>
        <p:spPr bwMode="auto">
          <a:xfrm>
            <a:off x="694530" y="3704591"/>
            <a:ext cx="145103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África do Sul e o IBAS</a:t>
            </a:r>
          </a:p>
        </p:txBody>
      </p:sp>
      <p:pic>
        <p:nvPicPr>
          <p:cNvPr id="18" name="Picture 6" descr="\\svarq\livros\Livros NPUB\00-Procurar PDFs e capas aqui primeiro\A heranca Africana no Brasil e no Caribe\a_heranca_africana_no_brasil_e_no_caribe_capa_pequena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6305" y="1385964"/>
            <a:ext cx="1584325" cy="2198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CaixaDeTexto 31"/>
          <p:cNvSpPr txBox="1">
            <a:spLocks noChangeArrowheads="1"/>
          </p:cNvSpPr>
          <p:nvPr/>
        </p:nvSpPr>
        <p:spPr bwMode="auto">
          <a:xfrm>
            <a:off x="4736305" y="3641801"/>
            <a:ext cx="1584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Herança Africana no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Brasil e no Caribe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8155" y="1376439"/>
            <a:ext cx="1716088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959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ÁFRICA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CaixaDeTexto 18"/>
          <p:cNvSpPr txBox="1">
            <a:spLocks noChangeArrowheads="1"/>
          </p:cNvSpPr>
          <p:nvPr/>
        </p:nvSpPr>
        <p:spPr bwMode="auto">
          <a:xfrm>
            <a:off x="2679555" y="3680633"/>
            <a:ext cx="16385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Brasil e a África do Sul</a:t>
            </a:r>
          </a:p>
        </p:txBody>
      </p:sp>
      <p:sp>
        <p:nvSpPr>
          <p:cNvPr id="12" name="CaixaDeTexto 19"/>
          <p:cNvSpPr txBox="1">
            <a:spLocks noChangeArrowheads="1"/>
          </p:cNvSpPr>
          <p:nvPr/>
        </p:nvSpPr>
        <p:spPr bwMode="auto">
          <a:xfrm>
            <a:off x="4880617" y="3683808"/>
            <a:ext cx="13115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Brasil e o mundo </a:t>
            </a:r>
          </a:p>
          <a:p>
            <a:pPr algn="ctr"/>
            <a:r>
              <a:rPr lang="pt-BR"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ásio-africano</a:t>
            </a:r>
          </a:p>
        </p:txBody>
      </p:sp>
      <p:sp>
        <p:nvSpPr>
          <p:cNvPr id="21" name="CaixaDeTexto 24"/>
          <p:cNvSpPr txBox="1">
            <a:spLocks noChangeArrowheads="1"/>
          </p:cNvSpPr>
          <p:nvPr/>
        </p:nvSpPr>
        <p:spPr bwMode="auto">
          <a:xfrm>
            <a:off x="648884" y="3683808"/>
            <a:ext cx="15279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África do Sul: História, </a:t>
            </a:r>
          </a:p>
          <a:p>
            <a:pPr algn="ctr"/>
            <a:r>
              <a:rPr lang="pt-BR"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Estado e Sociedade</a:t>
            </a:r>
          </a:p>
        </p:txBody>
      </p:sp>
      <p:sp>
        <p:nvSpPr>
          <p:cNvPr id="22" name="CaixaDeTexto 29"/>
          <p:cNvSpPr txBox="1">
            <a:spLocks noChangeArrowheads="1"/>
          </p:cNvSpPr>
          <p:nvPr/>
        </p:nvSpPr>
        <p:spPr bwMode="auto">
          <a:xfrm>
            <a:off x="6773117" y="3680633"/>
            <a:ext cx="17972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Brasileiro com alma africana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713" y="1423208"/>
            <a:ext cx="15843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0975" y="1423208"/>
            <a:ext cx="15557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8375" y="1423208"/>
            <a:ext cx="15557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93885" y="1423208"/>
            <a:ext cx="15557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6756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ÁFRICA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aixaDeTexto 23"/>
          <p:cNvSpPr txBox="1">
            <a:spLocks noChangeArrowheads="1"/>
          </p:cNvSpPr>
          <p:nvPr/>
        </p:nvSpPr>
        <p:spPr bwMode="auto">
          <a:xfrm>
            <a:off x="7013326" y="3664064"/>
            <a:ext cx="1549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 Conferência de Intelectuais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 África e da Diáspora</a:t>
            </a:r>
          </a:p>
        </p:txBody>
      </p:sp>
      <p:sp>
        <p:nvSpPr>
          <p:cNvPr id="14" name="CaixaDeTexto 28"/>
          <p:cNvSpPr txBox="1">
            <a:spLocks noChangeArrowheads="1"/>
          </p:cNvSpPr>
          <p:nvPr/>
        </p:nvSpPr>
        <p:spPr bwMode="auto">
          <a:xfrm>
            <a:off x="591888" y="3664064"/>
            <a:ext cx="1584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Catálogo Bibliográfico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Índia-Brasil-África do Sul</a:t>
            </a:r>
          </a:p>
        </p:txBody>
      </p:sp>
      <p:sp>
        <p:nvSpPr>
          <p:cNvPr id="15" name="CaixaDeTexto 31"/>
          <p:cNvSpPr txBox="1">
            <a:spLocks noChangeArrowheads="1"/>
          </p:cNvSpPr>
          <p:nvPr/>
        </p:nvSpPr>
        <p:spPr bwMode="auto">
          <a:xfrm>
            <a:off x="4727326" y="3635489"/>
            <a:ext cx="156051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 Curso para Diplomatas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Africanos</a:t>
            </a:r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889" y="1406639"/>
            <a:ext cx="15843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7326" y="1406639"/>
            <a:ext cx="1560513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32"/>
          <p:cNvSpPr txBox="1">
            <a:spLocks noChangeArrowheads="1"/>
          </p:cNvSpPr>
          <p:nvPr/>
        </p:nvSpPr>
        <p:spPr bwMode="auto">
          <a:xfrm>
            <a:off x="2692151" y="3635489"/>
            <a:ext cx="15859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Curso para Diplomatas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Africanos</a:t>
            </a:r>
          </a:p>
        </p:txBody>
      </p:sp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2151" y="1406639"/>
            <a:ext cx="1585913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3326" y="1406639"/>
            <a:ext cx="15494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7567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ÁFRICA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CaixaDeTexto 18"/>
          <p:cNvSpPr txBox="1">
            <a:spLocks noChangeArrowheads="1"/>
          </p:cNvSpPr>
          <p:nvPr/>
        </p:nvSpPr>
        <p:spPr bwMode="auto">
          <a:xfrm>
            <a:off x="2720975" y="3664064"/>
            <a:ext cx="16017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Role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Integration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Conflict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Prevention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Management,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Resolution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Africa</a:t>
            </a:r>
            <a:endParaRPr lang="pt-B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CaixaDeTexto 19"/>
          <p:cNvSpPr txBox="1">
            <a:spLocks noChangeArrowheads="1"/>
          </p:cNvSpPr>
          <p:nvPr/>
        </p:nvSpPr>
        <p:spPr bwMode="auto">
          <a:xfrm>
            <a:off x="5078981" y="3638664"/>
            <a:ext cx="14911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Relações Brasil-África: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 colóquio</a:t>
            </a:r>
          </a:p>
        </p:txBody>
      </p:sp>
      <p:sp>
        <p:nvSpPr>
          <p:cNvPr id="21" name="CaixaDeTexto 24"/>
          <p:cNvSpPr txBox="1">
            <a:spLocks noChangeArrowheads="1"/>
          </p:cNvSpPr>
          <p:nvPr/>
        </p:nvSpPr>
        <p:spPr bwMode="auto">
          <a:xfrm>
            <a:off x="620712" y="3694227"/>
            <a:ext cx="1557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Visões brasileiras: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África do Sul</a:t>
            </a:r>
          </a:p>
        </p:txBody>
      </p:sp>
      <p:sp>
        <p:nvSpPr>
          <p:cNvPr id="22" name="CaixaDeTexto 29"/>
          <p:cNvSpPr txBox="1">
            <a:spLocks noChangeArrowheads="1"/>
          </p:cNvSpPr>
          <p:nvPr/>
        </p:nvSpPr>
        <p:spPr bwMode="auto">
          <a:xfrm>
            <a:off x="7083285" y="3664064"/>
            <a:ext cx="14734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Influência Africana 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Português do Brasil</a:t>
            </a:r>
          </a:p>
        </p:txBody>
      </p:sp>
      <p:pic>
        <p:nvPicPr>
          <p:cNvPr id="23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713" y="1406639"/>
            <a:ext cx="155733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0975" y="1406639"/>
            <a:ext cx="160178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0000" y="1392352"/>
            <a:ext cx="143986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1675" y="1406639"/>
            <a:ext cx="153511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1757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SEMINÁRIOS</a:t>
            </a:r>
            <a:endParaRPr lang="pt-BR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8370" name="Picture 2" descr="R:\ARTES\2017\BRICS - AGENDA INTERNACIONAL\FA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46611"/>
            <a:ext cx="4068429" cy="2232248"/>
          </a:xfrm>
          <a:prstGeom prst="rect">
            <a:avLst/>
          </a:prstGeom>
          <a:noFill/>
        </p:spPr>
      </p:pic>
      <p:pic>
        <p:nvPicPr>
          <p:cNvPr id="58371" name="Picture 3" descr="R:\ARTES\2017\Comércio Internacional\art face comercio 1.png"/>
          <p:cNvPicPr>
            <a:picLocks noChangeAspect="1" noChangeArrowheads="1"/>
          </p:cNvPicPr>
          <p:nvPr/>
        </p:nvPicPr>
        <p:blipFill>
          <a:blip r:embed="rId3" cstate="print"/>
          <a:srcRect b="16910"/>
          <a:stretch>
            <a:fillRect/>
          </a:stretch>
        </p:blipFill>
        <p:spPr bwMode="auto">
          <a:xfrm>
            <a:off x="4499992" y="946612"/>
            <a:ext cx="4046762" cy="1769154"/>
          </a:xfrm>
          <a:prstGeom prst="rect">
            <a:avLst/>
          </a:prstGeom>
          <a:noFill/>
        </p:spPr>
      </p:pic>
      <p:pic>
        <p:nvPicPr>
          <p:cNvPr id="58373" name="Picture 5" descr="R:\ARTES\2017\IPRI-IRBr\banner-rotativo-Rubens-Ricuper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859088"/>
            <a:ext cx="4104456" cy="2216515"/>
          </a:xfrm>
          <a:prstGeom prst="rect">
            <a:avLst/>
          </a:prstGeom>
          <a:noFill/>
        </p:spPr>
      </p:pic>
      <p:pic>
        <p:nvPicPr>
          <p:cNvPr id="58374" name="Picture 6" descr="C:\Users\rodrigo.silva\Desktop\baner-stefa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787774"/>
            <a:ext cx="4043316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2819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ÁFRICA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aixaDeTexto 28"/>
          <p:cNvSpPr txBox="1">
            <a:spLocks noChangeArrowheads="1"/>
          </p:cNvSpPr>
          <p:nvPr/>
        </p:nvSpPr>
        <p:spPr bwMode="auto">
          <a:xfrm>
            <a:off x="631947" y="3764647"/>
            <a:ext cx="14827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nova arquitetura africana de paz e segurança</a:t>
            </a:r>
          </a:p>
        </p:txBody>
      </p:sp>
      <p:sp>
        <p:nvSpPr>
          <p:cNvPr id="14" name="CaixaDeTexto 32"/>
          <p:cNvSpPr txBox="1">
            <a:spLocks noChangeArrowheads="1"/>
          </p:cNvSpPr>
          <p:nvPr/>
        </p:nvSpPr>
        <p:spPr bwMode="auto">
          <a:xfrm>
            <a:off x="2716335" y="3736072"/>
            <a:ext cx="15557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Quest for Regional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Integration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Africa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Latin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America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Beyond</a:t>
            </a:r>
            <a:endParaRPr lang="pt-B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6334" y="1531035"/>
            <a:ext cx="15557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947" y="1532622"/>
            <a:ext cx="14827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3134" y="1531035"/>
            <a:ext cx="150018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30"/>
          <p:cNvSpPr txBox="1">
            <a:spLocks noChangeArrowheads="1"/>
          </p:cNvSpPr>
          <p:nvPr/>
        </p:nvSpPr>
        <p:spPr bwMode="auto">
          <a:xfrm>
            <a:off x="5053134" y="3821797"/>
            <a:ext cx="1500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Independência de Angola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4809" y="1543735"/>
            <a:ext cx="1519238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ixaDeTexto 20"/>
          <p:cNvSpPr txBox="1">
            <a:spLocks noChangeArrowheads="1"/>
          </p:cNvSpPr>
          <p:nvPr/>
        </p:nvSpPr>
        <p:spPr bwMode="auto">
          <a:xfrm>
            <a:off x="7024810" y="3763060"/>
            <a:ext cx="151923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 Estudo sobre a Política Externa</a:t>
            </a:r>
          </a:p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Lusotropicalismo</a:t>
            </a:r>
            <a:endParaRPr lang="pt-B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493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://funag.gov.br/loja/image/cache/data/capas-de-livros/851-Catalogo_Bibliografico_-_BRICS-500x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651" y="1429289"/>
            <a:ext cx="2290821" cy="22908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BRICS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901704" y="3812436"/>
            <a:ext cx="15742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Catálogo Bibliográfico</a:t>
            </a:r>
          </a:p>
          <a:p>
            <a:pPr algn="ctr"/>
            <a:r>
              <a:rPr lang="pt-B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BRICS</a:t>
            </a:r>
          </a:p>
        </p:txBody>
      </p:sp>
      <p:pic>
        <p:nvPicPr>
          <p:cNvPr id="21" name="Picture 12" descr="\\svarq\livros\Livros NPUB\CAPAS ELIANE\000 - ENCONTRADAS\O Brasil os BRICS e a agenda internacional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429289"/>
            <a:ext cx="1728192" cy="2290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CaixaDeTexto 21"/>
          <p:cNvSpPr txBox="1"/>
          <p:nvPr/>
        </p:nvSpPr>
        <p:spPr>
          <a:xfrm>
            <a:off x="4716016" y="3755920"/>
            <a:ext cx="1728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Brasil, os BRICS e a </a:t>
            </a:r>
          </a:p>
          <a:p>
            <a:pPr algn="ctr"/>
            <a:r>
              <a:rPr lang="pt-B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 internacional</a:t>
            </a: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872" y="1429289"/>
            <a:ext cx="1584176" cy="229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CaixaDeTexto 25"/>
          <p:cNvSpPr txBox="1"/>
          <p:nvPr/>
        </p:nvSpPr>
        <p:spPr>
          <a:xfrm>
            <a:off x="2627872" y="3755920"/>
            <a:ext cx="1584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BRICS – Estudos e Documentos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1" y="1419623"/>
            <a:ext cx="1584175" cy="230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12"/>
          <p:cNvSpPr txBox="1"/>
          <p:nvPr/>
        </p:nvSpPr>
        <p:spPr>
          <a:xfrm>
            <a:off x="611560" y="3795886"/>
            <a:ext cx="15841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BRICS –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Studies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Documents</a:t>
            </a:r>
            <a:endParaRPr lang="pt-BR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240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BRICS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843808" y="3817952"/>
            <a:ext cx="151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Debating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BRICS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014466" y="3817952"/>
            <a:ext cx="1501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 BRICS </a:t>
            </a:r>
          </a:p>
          <a:p>
            <a:pPr algn="ctr"/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Academic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Forum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IPEA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0831" y="1585704"/>
            <a:ext cx="1535385" cy="220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4" descr="http://funag.gov.br/loja/image/cache/data/capas-de-livros/1050-Debating_BRICS-500x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85704"/>
            <a:ext cx="2206800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funag.gov.br/loja/image/cache/data/capas-de-livros/1073_Brazil_BRICS_and_the_international_agenda-500x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688" y="1624770"/>
            <a:ext cx="2206800" cy="22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/>
          <p:cNvSpPr txBox="1"/>
          <p:nvPr/>
        </p:nvSpPr>
        <p:spPr>
          <a:xfrm>
            <a:off x="7143705" y="3916381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Brazil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BRICS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agenda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11560" y="3938479"/>
            <a:ext cx="1584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Debatendo o BRICS </a:t>
            </a:r>
          </a:p>
        </p:txBody>
      </p:sp>
      <p:pic>
        <p:nvPicPr>
          <p:cNvPr id="11" name="Picture 4" descr="http://funag.gov.br/loja/image/cache/data/capas-de-livros/1035-Debatendo_o_BRICS-500x5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1" y="1563638"/>
            <a:ext cx="2236917" cy="2236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9786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OUTROS IDIOMAS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51520" y="3579862"/>
            <a:ext cx="158417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Brazil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Non-Proliferation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treaty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Latin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America as a Nuclear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Weapon-Free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Zone</a:t>
            </a:r>
            <a:endParaRPr lang="pt-BR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162" y="1540301"/>
            <a:ext cx="1377526" cy="203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5" y="1541988"/>
            <a:ext cx="1368153" cy="206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17"/>
          <p:cNvSpPr txBox="1"/>
          <p:nvPr/>
        </p:nvSpPr>
        <p:spPr>
          <a:xfrm>
            <a:off x="2195735" y="3602509"/>
            <a:ext cx="1368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err="1" smtClean="0"/>
              <a:t>The</a:t>
            </a:r>
            <a:r>
              <a:rPr lang="pt-BR" sz="1100" dirty="0" smtClean="0"/>
              <a:t> Universal </a:t>
            </a:r>
            <a:r>
              <a:rPr lang="pt-BR" sz="1100" dirty="0" err="1" smtClean="0"/>
              <a:t>Obligation</a:t>
            </a:r>
            <a:r>
              <a:rPr lang="pt-BR" sz="1100" dirty="0" smtClean="0"/>
              <a:t> </a:t>
            </a:r>
            <a:r>
              <a:rPr lang="pt-BR" sz="1100" dirty="0" err="1" smtClean="0"/>
              <a:t>of</a:t>
            </a:r>
            <a:r>
              <a:rPr lang="pt-BR" sz="1100" dirty="0" smtClean="0"/>
              <a:t> Nuclear </a:t>
            </a:r>
            <a:r>
              <a:rPr lang="pt-BR" sz="1100" dirty="0" err="1" smtClean="0"/>
              <a:t>Disarmament</a:t>
            </a:r>
            <a:endParaRPr lang="pt-BR" sz="1100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1563638"/>
            <a:ext cx="1368152" cy="204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ixaDeTexto 19"/>
          <p:cNvSpPr txBox="1"/>
          <p:nvPr/>
        </p:nvSpPr>
        <p:spPr>
          <a:xfrm>
            <a:off x="3779912" y="3579862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A </a:t>
            </a:r>
            <a:r>
              <a:rPr lang="pt-BR" sz="1100" dirty="0" err="1" smtClean="0"/>
              <a:t>Security</a:t>
            </a:r>
            <a:r>
              <a:rPr lang="pt-BR" sz="1100" dirty="0" smtClean="0"/>
              <a:t> </a:t>
            </a:r>
            <a:r>
              <a:rPr lang="pt-BR" sz="1100" dirty="0" err="1" smtClean="0"/>
              <a:t>Council</a:t>
            </a:r>
            <a:r>
              <a:rPr lang="pt-BR" sz="1100" dirty="0" smtClean="0"/>
              <a:t> for </a:t>
            </a:r>
            <a:r>
              <a:rPr lang="pt-BR" sz="1100" dirty="0" err="1" smtClean="0"/>
              <a:t>the</a:t>
            </a:r>
            <a:r>
              <a:rPr lang="pt-BR" sz="1100" dirty="0" smtClean="0"/>
              <a:t> 21st </a:t>
            </a:r>
            <a:r>
              <a:rPr lang="pt-BR" sz="1100" dirty="0" err="1" smtClean="0"/>
              <a:t>Century</a:t>
            </a:r>
            <a:r>
              <a:rPr lang="pt-BR" sz="1100" dirty="0" smtClean="0"/>
              <a:t> </a:t>
            </a:r>
            <a:r>
              <a:rPr lang="pt-BR" sz="1100" dirty="0" err="1" smtClean="0"/>
              <a:t>Challenges</a:t>
            </a:r>
            <a:r>
              <a:rPr lang="pt-BR" sz="1100" dirty="0" smtClean="0"/>
              <a:t> </a:t>
            </a:r>
            <a:r>
              <a:rPr lang="pt-BR" sz="1100" dirty="0" err="1" smtClean="0"/>
              <a:t>and</a:t>
            </a:r>
            <a:r>
              <a:rPr lang="pt-BR" sz="1100" dirty="0" smtClean="0"/>
              <a:t> </a:t>
            </a:r>
            <a:r>
              <a:rPr lang="pt-BR" sz="1100" dirty="0" err="1" smtClean="0"/>
              <a:t>Prospects</a:t>
            </a:r>
            <a:endParaRPr lang="pt-BR" sz="11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1563637"/>
            <a:ext cx="1321903" cy="2087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aixaDeTexto 23"/>
          <p:cNvSpPr txBox="1"/>
          <p:nvPr/>
        </p:nvSpPr>
        <p:spPr>
          <a:xfrm>
            <a:off x="7164288" y="3650853"/>
            <a:ext cx="15841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BRICS –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Studies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Documents</a:t>
            </a:r>
            <a:endParaRPr lang="pt-BR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1563638"/>
            <a:ext cx="1460726" cy="207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CaixaDeTexto 25"/>
          <p:cNvSpPr txBox="1"/>
          <p:nvPr/>
        </p:nvSpPr>
        <p:spPr>
          <a:xfrm>
            <a:off x="5508104" y="3650853"/>
            <a:ext cx="15841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Statistics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study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</a:t>
            </a:r>
            <a:r>
              <a:rPr lang="pt-BR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relations</a:t>
            </a:r>
            <a:endParaRPr lang="pt-BR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018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funag.gov.br/loja/image/cache/data/1086-%20Ques%20for%20Autonomy-500x50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19622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OUTROS IDIOMAS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707904" y="3579862"/>
            <a:ext cx="154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Quest for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Autonomy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1979712" y="3579862"/>
            <a:ext cx="15436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Pensamiento</a:t>
            </a:r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Diplomático </a:t>
            </a:r>
            <a:r>
              <a:rPr lang="pt-BR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Brasileño</a:t>
            </a:r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Formuladores y Agentes de </a:t>
            </a:r>
            <a:r>
              <a:rPr lang="pt-BR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</a:t>
            </a:r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Politica</a:t>
            </a:r>
            <a:r>
              <a:rPr lang="pt-BR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Exterior (1750-1964) </a:t>
            </a:r>
            <a:endParaRPr lang="pt-B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19622"/>
            <a:ext cx="144016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12"/>
          <p:cNvSpPr txBox="1"/>
          <p:nvPr/>
        </p:nvSpPr>
        <p:spPr>
          <a:xfrm>
            <a:off x="251520" y="3579862"/>
            <a:ext cx="1543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Brazilian Diplomatic Thought - Policymakers and Agents of Foreign Policy (1750-1964)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7401430" y="3582184"/>
            <a:ext cx="14401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Amérique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Sud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Afrique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um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regard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à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nous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Livres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connaître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deux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continents</a:t>
            </a:r>
            <a:endParaRPr lang="pt-B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9622"/>
            <a:ext cx="1365746" cy="21602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CaixaDeTexto 19"/>
          <p:cNvSpPr txBox="1"/>
          <p:nvPr/>
        </p:nvSpPr>
        <p:spPr>
          <a:xfrm>
            <a:off x="5220072" y="3611800"/>
            <a:ext cx="2018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Formação do Império Americano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1419622"/>
            <a:ext cx="1512168" cy="215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1419622"/>
            <a:ext cx="1418084" cy="215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4018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OUTROS IDIOMAS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1797" y="1563638"/>
            <a:ext cx="1316067" cy="20494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CaixaDeTexto 15"/>
          <p:cNvSpPr txBox="1"/>
          <p:nvPr/>
        </p:nvSpPr>
        <p:spPr>
          <a:xfrm>
            <a:off x="1979712" y="3651870"/>
            <a:ext cx="13160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Brazilian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Foreign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Changing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Times: The Quest for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autonomy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Sarney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Lula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563638"/>
            <a:ext cx="1406263" cy="204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17"/>
          <p:cNvSpPr txBox="1"/>
          <p:nvPr/>
        </p:nvSpPr>
        <p:spPr>
          <a:xfrm>
            <a:off x="323528" y="3651870"/>
            <a:ext cx="14062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Role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Regional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Integration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Conflict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Prevention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Mnagement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Resolution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Africa</a:t>
            </a:r>
            <a:endParaRPr lang="pt-B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3194" y="1563638"/>
            <a:ext cx="1382862" cy="204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3707904" y="3651870"/>
            <a:ext cx="1382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Independencia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Paraguay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Imperio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Brasil</a:t>
            </a:r>
          </a:p>
        </p:txBody>
      </p:sp>
      <p:pic>
        <p:nvPicPr>
          <p:cNvPr id="19" name="Picture 12" descr="http://funag.gov.br/loja/image/cache/data/capas-de-livros/1037-Political_Economy_of_Brazilian_Foreign_Policy_The-500x5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04" y="1563638"/>
            <a:ext cx="2062784" cy="20627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1574538"/>
            <a:ext cx="1350068" cy="207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aixaDeTexto 22"/>
          <p:cNvSpPr txBox="1"/>
          <p:nvPr/>
        </p:nvSpPr>
        <p:spPr>
          <a:xfrm>
            <a:off x="7164288" y="3651870"/>
            <a:ext cx="1569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Political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Economy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Brazil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Foreign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</a:t>
            </a:r>
            <a:endParaRPr lang="pt-BR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5508104" y="3723878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Derecho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Internacional </a:t>
            </a:r>
            <a:r>
              <a:rPr lang="pt-BR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América Latina</a:t>
            </a:r>
          </a:p>
        </p:txBody>
      </p:sp>
    </p:spTree>
    <p:extLst>
      <p:ext uri="{BB962C8B-B14F-4D97-AF65-F5344CB8AC3E}">
        <p14:creationId xmlns="" xmlns:p14="http://schemas.microsoft.com/office/powerpoint/2010/main" val="129853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ÚLTIMOS LANÇAMENTOS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491629"/>
            <a:ext cx="1369889" cy="20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CaixaDeTexto 21"/>
          <p:cNvSpPr txBox="1"/>
          <p:nvPr/>
        </p:nvSpPr>
        <p:spPr>
          <a:xfrm>
            <a:off x="7380312" y="3507854"/>
            <a:ext cx="144016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Os Desafios e Oportunidades na Relação Brasil-Ásia na Perspectiva de Jovens Diplomatas</a:t>
            </a:r>
            <a:endParaRPr lang="pt-BR" sz="1100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491630"/>
            <a:ext cx="1369400" cy="201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13"/>
          <p:cNvSpPr txBox="1"/>
          <p:nvPr/>
        </p:nvSpPr>
        <p:spPr>
          <a:xfrm>
            <a:off x="5652120" y="3507854"/>
            <a:ext cx="144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Plano Nacional de Ação sobre Mulheres, Paz e Segurança</a:t>
            </a:r>
            <a:endParaRPr lang="pt-BR" sz="1100" dirty="0"/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1491630"/>
            <a:ext cx="1368152" cy="204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ixaDeTexto 15"/>
          <p:cNvSpPr txBox="1"/>
          <p:nvPr/>
        </p:nvSpPr>
        <p:spPr>
          <a:xfrm>
            <a:off x="3851920" y="3507854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Formação da Diplomacia Econômica do Brasil</a:t>
            </a:r>
          </a:p>
          <a:p>
            <a:pPr algn="ctr"/>
            <a:r>
              <a:rPr lang="pt-BR" sz="1100" dirty="0" smtClean="0"/>
              <a:t>Volume I e II</a:t>
            </a:r>
            <a:endParaRPr lang="pt-BR" sz="1100" dirty="0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1491630"/>
            <a:ext cx="1368152" cy="203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ixaDeTexto 18"/>
          <p:cNvSpPr txBox="1"/>
          <p:nvPr/>
        </p:nvSpPr>
        <p:spPr>
          <a:xfrm>
            <a:off x="2123728" y="3507854"/>
            <a:ext cx="1368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Diplomacia Presidencial</a:t>
            </a:r>
            <a:endParaRPr lang="pt-BR" sz="1100" dirty="0"/>
          </a:p>
        </p:txBody>
      </p:sp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491630"/>
            <a:ext cx="139458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ixaDeTexto 19"/>
          <p:cNvSpPr txBox="1"/>
          <p:nvPr/>
        </p:nvSpPr>
        <p:spPr>
          <a:xfrm>
            <a:off x="288032" y="3509015"/>
            <a:ext cx="1475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Cadernos de Política Exterior Ano III – Nº 5 – Primeiro Semestre de 2015</a:t>
            </a:r>
            <a:endParaRPr lang="pt-BR" sz="1100" dirty="0"/>
          </a:p>
        </p:txBody>
      </p:sp>
    </p:spTree>
    <p:extLst>
      <p:ext uri="{BB962C8B-B14F-4D97-AF65-F5344CB8AC3E}">
        <p14:creationId xmlns="" xmlns:p14="http://schemas.microsoft.com/office/powerpoint/2010/main" val="150386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ÚLTIMOS LANÇAMENTOS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1" y="1591349"/>
            <a:ext cx="1368153" cy="206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aixaDeTexto 22"/>
          <p:cNvSpPr txBox="1"/>
          <p:nvPr/>
        </p:nvSpPr>
        <p:spPr>
          <a:xfrm>
            <a:off x="7380311" y="3651870"/>
            <a:ext cx="1368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err="1" smtClean="0"/>
              <a:t>The</a:t>
            </a:r>
            <a:r>
              <a:rPr lang="pt-BR" sz="1100" dirty="0" smtClean="0"/>
              <a:t> Universal </a:t>
            </a:r>
            <a:r>
              <a:rPr lang="pt-BR" sz="1100" dirty="0" err="1" smtClean="0"/>
              <a:t>Obligation</a:t>
            </a:r>
            <a:r>
              <a:rPr lang="pt-BR" sz="1100" dirty="0" smtClean="0"/>
              <a:t> </a:t>
            </a:r>
            <a:r>
              <a:rPr lang="pt-BR" sz="1100" dirty="0" err="1" smtClean="0"/>
              <a:t>of</a:t>
            </a:r>
            <a:r>
              <a:rPr lang="pt-BR" sz="1100" dirty="0" smtClean="0"/>
              <a:t> Nuclear </a:t>
            </a:r>
            <a:r>
              <a:rPr lang="pt-BR" sz="1100" dirty="0" err="1" smtClean="0"/>
              <a:t>Disarmament</a:t>
            </a:r>
            <a:endParaRPr lang="pt-BR" sz="11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586285"/>
            <a:ext cx="134822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ixaDeTexto 15"/>
          <p:cNvSpPr txBox="1"/>
          <p:nvPr/>
        </p:nvSpPr>
        <p:spPr>
          <a:xfrm>
            <a:off x="5580112" y="3602509"/>
            <a:ext cx="144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Barão do Rio-Branco – Cadernos de Notas Vol. III</a:t>
            </a:r>
            <a:endParaRPr lang="pt-BR" sz="1100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586285"/>
            <a:ext cx="1348335" cy="201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aixaDeTexto 20"/>
          <p:cNvSpPr txBox="1"/>
          <p:nvPr/>
        </p:nvSpPr>
        <p:spPr>
          <a:xfrm>
            <a:off x="3851920" y="3602509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A </a:t>
            </a:r>
            <a:r>
              <a:rPr lang="pt-BR" sz="1100" dirty="0" err="1" smtClean="0"/>
              <a:t>Security</a:t>
            </a:r>
            <a:r>
              <a:rPr lang="pt-BR" sz="1100" dirty="0" smtClean="0"/>
              <a:t> </a:t>
            </a:r>
            <a:r>
              <a:rPr lang="pt-BR" sz="1100" dirty="0" err="1" smtClean="0"/>
              <a:t>Council</a:t>
            </a:r>
            <a:r>
              <a:rPr lang="pt-BR" sz="1100" dirty="0" smtClean="0"/>
              <a:t> for </a:t>
            </a:r>
            <a:r>
              <a:rPr lang="pt-BR" sz="1100" dirty="0" err="1" smtClean="0"/>
              <a:t>the</a:t>
            </a:r>
            <a:r>
              <a:rPr lang="pt-BR" sz="1100" dirty="0" smtClean="0"/>
              <a:t> 21st </a:t>
            </a:r>
            <a:r>
              <a:rPr lang="pt-BR" sz="1100" dirty="0" err="1" smtClean="0"/>
              <a:t>Century</a:t>
            </a:r>
            <a:r>
              <a:rPr lang="pt-BR" sz="1100" dirty="0" smtClean="0"/>
              <a:t> </a:t>
            </a:r>
            <a:r>
              <a:rPr lang="pt-BR" sz="1100" dirty="0" err="1" smtClean="0"/>
              <a:t>Challenges</a:t>
            </a:r>
            <a:r>
              <a:rPr lang="pt-BR" sz="1100" dirty="0" smtClean="0"/>
              <a:t> </a:t>
            </a:r>
            <a:r>
              <a:rPr lang="pt-BR" sz="1100" dirty="0" err="1" smtClean="0"/>
              <a:t>and</a:t>
            </a:r>
            <a:r>
              <a:rPr lang="pt-BR" sz="1100" dirty="0" smtClean="0"/>
              <a:t> </a:t>
            </a:r>
            <a:r>
              <a:rPr lang="pt-BR" sz="1100" dirty="0" err="1" smtClean="0"/>
              <a:t>Prospects</a:t>
            </a:r>
            <a:endParaRPr lang="pt-BR" sz="1100" dirty="0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1586285"/>
            <a:ext cx="135503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aixaDeTexto 24"/>
          <p:cNvSpPr txBox="1"/>
          <p:nvPr/>
        </p:nvSpPr>
        <p:spPr>
          <a:xfrm>
            <a:off x="2123728" y="3602509"/>
            <a:ext cx="144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Barão do Rio-Branco – Cadernos de Notas Vol. IV</a:t>
            </a:r>
            <a:endParaRPr lang="pt-BR" sz="1100" dirty="0"/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1595586"/>
            <a:ext cx="1336602" cy="200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CaixaDeTexto 26"/>
          <p:cNvSpPr txBox="1"/>
          <p:nvPr/>
        </p:nvSpPr>
        <p:spPr>
          <a:xfrm>
            <a:off x="395536" y="3578409"/>
            <a:ext cx="144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Egito – Revolução e Contrarrevolução (2011-2015)</a:t>
            </a:r>
            <a:endParaRPr lang="pt-BR" sz="1100" dirty="0"/>
          </a:p>
        </p:txBody>
      </p:sp>
    </p:spTree>
    <p:extLst>
      <p:ext uri="{BB962C8B-B14F-4D97-AF65-F5344CB8AC3E}">
        <p14:creationId xmlns="" xmlns:p14="http://schemas.microsoft.com/office/powerpoint/2010/main" val="27462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DIPLOMACIA E ACADEMIA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876" y="872259"/>
            <a:ext cx="2766076" cy="423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72260"/>
            <a:ext cx="3477398" cy="427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5298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843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COMUNICAÇÃO COM PARCEIROS NO BRASIL E NO MUNDO</a:t>
            </a:r>
            <a:endParaRPr lang="pt-BR" sz="1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860032" y="1203598"/>
            <a:ext cx="309634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COMPOSIÇÃO DO INFORMATIVO MENSAL</a:t>
            </a:r>
          </a:p>
          <a:p>
            <a:pPr algn="just"/>
            <a:endParaRPr lang="pt-BR" sz="1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Destaques do mês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pt-BR" sz="1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 FUNAG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pt-BR" sz="1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Novidades/Eventos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pt-BR" sz="1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Lançamentos Biblioteca Digital</a:t>
            </a: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843558"/>
            <a:ext cx="3672408" cy="429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900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8730</TotalTime>
  <Words>3675</Words>
  <Application>Microsoft Office PowerPoint</Application>
  <PresentationFormat>Apresentação na tela (16:9)</PresentationFormat>
  <Paragraphs>799</Paragraphs>
  <Slides>109</Slides>
  <Notes>50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109</vt:i4>
      </vt:variant>
    </vt:vector>
  </HeadingPairs>
  <TitlesOfParts>
    <vt:vector size="112" baseType="lpstr">
      <vt:lpstr>Tema do Office</vt:lpstr>
      <vt:lpstr>Worksheet</vt:lpstr>
      <vt:lpstr>Planilha</vt:lpstr>
      <vt:lpstr>DEMOCRATIZAÇÃO DO CONHECIMENTO DAS RELAÇÕES INTERNACIONAIS</vt:lpstr>
      <vt:lpstr>FUNAG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DEMOCRATIZAÇÃO DO CONHECIMENTO  DAS RELAÇÕES INTERNACIONAIS</dc:title>
  <dc:creator>Lucas Soares</dc:creator>
  <cp:lastModifiedBy>Administrador</cp:lastModifiedBy>
  <cp:revision>171</cp:revision>
  <dcterms:created xsi:type="dcterms:W3CDTF">2016-08-18T17:40:29Z</dcterms:created>
  <dcterms:modified xsi:type="dcterms:W3CDTF">2017-09-15T12:16:10Z</dcterms:modified>
</cp:coreProperties>
</file>